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Lst>
  <p:notesMasterIdLst>
    <p:notesMasterId r:id="rId49"/>
  </p:notesMasterIdLst>
  <p:sldIdLst>
    <p:sldId id="258" r:id="rId10"/>
    <p:sldId id="536" r:id="rId11"/>
    <p:sldId id="581" r:id="rId12"/>
    <p:sldId id="578" r:id="rId13"/>
    <p:sldId id="579" r:id="rId14"/>
    <p:sldId id="549" r:id="rId15"/>
    <p:sldId id="595" r:id="rId16"/>
    <p:sldId id="638" r:id="rId17"/>
    <p:sldId id="639" r:id="rId18"/>
    <p:sldId id="576" r:id="rId19"/>
    <p:sldId id="577" r:id="rId20"/>
    <p:sldId id="596" r:id="rId21"/>
    <p:sldId id="534" r:id="rId22"/>
    <p:sldId id="582" r:id="rId23"/>
    <p:sldId id="514" r:id="rId24"/>
    <p:sldId id="544" r:id="rId25"/>
    <p:sldId id="545" r:id="rId26"/>
    <p:sldId id="546" r:id="rId27"/>
    <p:sldId id="533" r:id="rId28"/>
    <p:sldId id="589" r:id="rId29"/>
    <p:sldId id="587" r:id="rId30"/>
    <p:sldId id="588" r:id="rId31"/>
    <p:sldId id="600" r:id="rId32"/>
    <p:sldId id="597" r:id="rId33"/>
    <p:sldId id="598" r:id="rId34"/>
    <p:sldId id="599" r:id="rId35"/>
    <p:sldId id="547" r:id="rId36"/>
    <p:sldId id="640" r:id="rId37"/>
    <p:sldId id="564" r:id="rId38"/>
    <p:sldId id="565" r:id="rId39"/>
    <p:sldId id="566" r:id="rId40"/>
    <p:sldId id="567" r:id="rId41"/>
    <p:sldId id="568" r:id="rId42"/>
    <p:sldId id="569" r:id="rId43"/>
    <p:sldId id="570" r:id="rId44"/>
    <p:sldId id="571" r:id="rId45"/>
    <p:sldId id="572" r:id="rId46"/>
    <p:sldId id="573" r:id="rId47"/>
    <p:sldId id="574" r:id="rId48"/>
  </p:sldIdLst>
  <p:sldSz cx="9144000" cy="6858000" type="screen4x3"/>
  <p:notesSz cx="7010400" cy="9296400"/>
  <p:embeddedFontLst>
    <p:embeddedFont>
      <p:font typeface="Calibri" panose="020F0502020204030204" pitchFamily="34" charset="0"/>
      <p:regular r:id="rId50"/>
      <p:bold r:id="rId51"/>
      <p:italic r:id="rId52"/>
      <p:boldItalic r:id="rId53"/>
    </p:embeddedFont>
    <p:embeddedFont>
      <p:font typeface="SJSU Spartan Bold" panose="02000000000000000000" charset="0"/>
      <p:regular r:id="rId54"/>
    </p:embeddedFont>
    <p:embeddedFont>
      <p:font typeface="Helvetica Neue" panose="020B0604020202020204"/>
      <p:regular r:id="rId55"/>
      <p:bold r:id="rId56"/>
      <p:italic r:id="rId57"/>
      <p:boldItalic r:id="rId58"/>
    </p:embeddedFont>
    <p:embeddedFont>
      <p:font typeface="SJSU Spartan Regular" panose="02000000000000000000"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536"/>
          </p14:sldIdLst>
        </p14:section>
        <p14:section name="Untitled Section" id="{F72D753F-32C6-4738-A0A3-6903C130F7D4}">
          <p14:sldIdLst>
            <p14:sldId id="581"/>
            <p14:sldId id="578"/>
            <p14:sldId id="579"/>
            <p14:sldId id="549"/>
            <p14:sldId id="595"/>
            <p14:sldId id="638"/>
            <p14:sldId id="639"/>
            <p14:sldId id="576"/>
            <p14:sldId id="577"/>
            <p14:sldId id="596"/>
            <p14:sldId id="534"/>
            <p14:sldId id="582"/>
            <p14:sldId id="514"/>
            <p14:sldId id="544"/>
            <p14:sldId id="545"/>
            <p14:sldId id="546"/>
            <p14:sldId id="533"/>
            <p14:sldId id="589"/>
            <p14:sldId id="587"/>
            <p14:sldId id="588"/>
            <p14:sldId id="600"/>
            <p14:sldId id="597"/>
            <p14:sldId id="598"/>
            <p14:sldId id="599"/>
            <p14:sldId id="547"/>
            <p14:sldId id="640"/>
            <p14:sldId id="564"/>
            <p14:sldId id="565"/>
            <p14:sldId id="566"/>
            <p14:sldId id="567"/>
            <p14:sldId id="568"/>
            <p14:sldId id="569"/>
            <p14:sldId id="570"/>
            <p14:sldId id="571"/>
            <p14:sldId id="572"/>
            <p14:sldId id="573"/>
            <p14:sldId id="574"/>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8176" autoAdjust="0"/>
    <p:restoredTop sz="95597" autoAdjust="0"/>
  </p:normalViewPr>
  <p:slideViewPr>
    <p:cSldViewPr snapToGrid="0">
      <p:cViewPr varScale="1">
        <p:scale>
          <a:sx n="69" d="100"/>
          <a:sy n="69" d="100"/>
        </p:scale>
        <p:origin x="-179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17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font" Target="fonts/font7.fntdata"/><Relationship Id="rId8" Type="http://schemas.openxmlformats.org/officeDocument/2006/relationships/slideMaster" Target="slideMasters/slideMaster8.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font" Target="fonts/font10.fntdata"/><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22042112"/>
        <c:axId val="221712320"/>
      </c:barChart>
      <c:catAx>
        <c:axId val="222042112"/>
        <c:scaling>
          <c:orientation val="minMax"/>
        </c:scaling>
        <c:delete val="1"/>
        <c:axPos val="b"/>
        <c:numFmt formatCode="General" sourceLinked="1"/>
        <c:majorTickMark val="none"/>
        <c:minorTickMark val="none"/>
        <c:tickLblPos val="nextTo"/>
        <c:crossAx val="221712320"/>
        <c:crosses val="autoZero"/>
        <c:auto val="1"/>
        <c:lblAlgn val="ctr"/>
        <c:lblOffset val="100"/>
        <c:noMultiLvlLbl val="0"/>
      </c:catAx>
      <c:valAx>
        <c:axId val="221712320"/>
        <c:scaling>
          <c:orientation val="minMax"/>
          <c:max val="1"/>
          <c:min val="0"/>
        </c:scaling>
        <c:delete val="1"/>
        <c:axPos val="l"/>
        <c:numFmt formatCode="General" sourceLinked="1"/>
        <c:majorTickMark val="none"/>
        <c:minorTickMark val="none"/>
        <c:tickLblPos val="nextTo"/>
        <c:crossAx val="22204211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22042624"/>
        <c:axId val="221714624"/>
      </c:barChart>
      <c:catAx>
        <c:axId val="222042624"/>
        <c:scaling>
          <c:orientation val="minMax"/>
        </c:scaling>
        <c:delete val="1"/>
        <c:axPos val="b"/>
        <c:numFmt formatCode="General" sourceLinked="1"/>
        <c:majorTickMark val="none"/>
        <c:minorTickMark val="none"/>
        <c:tickLblPos val="nextTo"/>
        <c:crossAx val="221714624"/>
        <c:crosses val="autoZero"/>
        <c:auto val="1"/>
        <c:lblAlgn val="ctr"/>
        <c:lblOffset val="100"/>
        <c:noMultiLvlLbl val="0"/>
      </c:catAx>
      <c:valAx>
        <c:axId val="221714624"/>
        <c:scaling>
          <c:orientation val="minMax"/>
          <c:max val="1"/>
          <c:min val="0"/>
        </c:scaling>
        <c:delete val="1"/>
        <c:axPos val="l"/>
        <c:numFmt formatCode="General" sourceLinked="1"/>
        <c:majorTickMark val="none"/>
        <c:minorTickMark val="none"/>
        <c:tickLblPos val="nextTo"/>
        <c:crossAx val="22204262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222343168"/>
        <c:axId val="230777408"/>
      </c:lineChart>
      <c:catAx>
        <c:axId val="22234316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30777408"/>
        <c:crossesAt val="0"/>
        <c:auto val="1"/>
        <c:lblAlgn val="ctr"/>
        <c:lblOffset val="100"/>
        <c:noMultiLvlLbl val="0"/>
      </c:catAx>
      <c:valAx>
        <c:axId val="230777408"/>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22343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22035456"/>
        <c:axId val="221710592"/>
      </c:barChart>
      <c:catAx>
        <c:axId val="222035456"/>
        <c:scaling>
          <c:orientation val="minMax"/>
        </c:scaling>
        <c:delete val="1"/>
        <c:axPos val="b"/>
        <c:numFmt formatCode="General" sourceLinked="1"/>
        <c:majorTickMark val="none"/>
        <c:minorTickMark val="none"/>
        <c:tickLblPos val="nextTo"/>
        <c:crossAx val="221710592"/>
        <c:crosses val="autoZero"/>
        <c:auto val="1"/>
        <c:lblAlgn val="ctr"/>
        <c:lblOffset val="100"/>
        <c:noMultiLvlLbl val="0"/>
      </c:catAx>
      <c:valAx>
        <c:axId val="221710592"/>
        <c:scaling>
          <c:orientation val="minMax"/>
          <c:max val="1"/>
          <c:min val="0"/>
        </c:scaling>
        <c:delete val="1"/>
        <c:axPos val="l"/>
        <c:numFmt formatCode="General" sourceLinked="1"/>
        <c:majorTickMark val="none"/>
        <c:minorTickMark val="none"/>
        <c:tickLblPos val="nextTo"/>
        <c:crossAx val="222035456"/>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9/12/2019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38" indent="-291168">
              <a:defRPr sz="3900" b="1">
                <a:solidFill>
                  <a:srgbClr val="003399"/>
                </a:solidFill>
                <a:latin typeface="Verdana" pitchFamily="34" charset="0"/>
                <a:cs typeface="Arial" charset="0"/>
              </a:defRPr>
            </a:lvl2pPr>
            <a:lvl3pPr marL="1164674" indent="-232936">
              <a:defRPr sz="3900" b="1">
                <a:solidFill>
                  <a:srgbClr val="003399"/>
                </a:solidFill>
                <a:latin typeface="Verdana" pitchFamily="34" charset="0"/>
                <a:cs typeface="Arial" charset="0"/>
              </a:defRPr>
            </a:lvl3pPr>
            <a:lvl4pPr marL="1630543" indent="-232936">
              <a:defRPr sz="3900" b="1">
                <a:solidFill>
                  <a:srgbClr val="003399"/>
                </a:solidFill>
                <a:latin typeface="Verdana" pitchFamily="34" charset="0"/>
                <a:cs typeface="Arial" charset="0"/>
              </a:defRPr>
            </a:lvl4pPr>
            <a:lvl5pPr marL="2096412" indent="-232936">
              <a:defRPr sz="3900" b="1">
                <a:solidFill>
                  <a:srgbClr val="003399"/>
                </a:solidFill>
                <a:latin typeface="Verdana" pitchFamily="34" charset="0"/>
                <a:cs typeface="Arial" charset="0"/>
              </a:defRPr>
            </a:lvl5pPr>
            <a:lvl6pPr marL="2562282" indent="-232936" eaLnBrk="0" fontAlgn="base" hangingPunct="0">
              <a:spcBef>
                <a:spcPct val="0"/>
              </a:spcBef>
              <a:spcAft>
                <a:spcPct val="0"/>
              </a:spcAft>
              <a:defRPr sz="3900" b="1">
                <a:solidFill>
                  <a:srgbClr val="003399"/>
                </a:solidFill>
                <a:latin typeface="Verdana" pitchFamily="34" charset="0"/>
                <a:cs typeface="Arial" charset="0"/>
              </a:defRPr>
            </a:lvl6pPr>
            <a:lvl7pPr marL="3028152" indent="-232936" eaLnBrk="0" fontAlgn="base" hangingPunct="0">
              <a:spcBef>
                <a:spcPct val="0"/>
              </a:spcBef>
              <a:spcAft>
                <a:spcPct val="0"/>
              </a:spcAft>
              <a:defRPr sz="3900" b="1">
                <a:solidFill>
                  <a:srgbClr val="003399"/>
                </a:solidFill>
                <a:latin typeface="Verdana" pitchFamily="34" charset="0"/>
                <a:cs typeface="Arial" charset="0"/>
              </a:defRPr>
            </a:lvl7pPr>
            <a:lvl8pPr marL="3494022" indent="-232936" eaLnBrk="0" fontAlgn="base" hangingPunct="0">
              <a:spcBef>
                <a:spcPct val="0"/>
              </a:spcBef>
              <a:spcAft>
                <a:spcPct val="0"/>
              </a:spcAft>
              <a:defRPr sz="3900" b="1">
                <a:solidFill>
                  <a:srgbClr val="003399"/>
                </a:solidFill>
                <a:latin typeface="Verdana" pitchFamily="34" charset="0"/>
                <a:cs typeface="Arial" charset="0"/>
              </a:defRPr>
            </a:lvl8pPr>
            <a:lvl9pPr marL="3959891" indent="-232936"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Technical Report Writing</a:t>
            </a:r>
          </a:p>
        </p:txBody>
      </p:sp>
      <p:sp>
        <p:nvSpPr>
          <p:cNvPr id="56323" name="Rectangle 12"/>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38" indent="-291168">
              <a:defRPr sz="3900" b="1">
                <a:solidFill>
                  <a:srgbClr val="003399"/>
                </a:solidFill>
                <a:latin typeface="Verdana" pitchFamily="34" charset="0"/>
                <a:cs typeface="Arial" charset="0"/>
              </a:defRPr>
            </a:lvl2pPr>
            <a:lvl3pPr marL="1164674" indent="-232936">
              <a:defRPr sz="3900" b="1">
                <a:solidFill>
                  <a:srgbClr val="003399"/>
                </a:solidFill>
                <a:latin typeface="Verdana" pitchFamily="34" charset="0"/>
                <a:cs typeface="Arial" charset="0"/>
              </a:defRPr>
            </a:lvl3pPr>
            <a:lvl4pPr marL="1630543" indent="-232936">
              <a:defRPr sz="3900" b="1">
                <a:solidFill>
                  <a:srgbClr val="003399"/>
                </a:solidFill>
                <a:latin typeface="Verdana" pitchFamily="34" charset="0"/>
                <a:cs typeface="Arial" charset="0"/>
              </a:defRPr>
            </a:lvl4pPr>
            <a:lvl5pPr marL="2096412" indent="-232936">
              <a:defRPr sz="3900" b="1">
                <a:solidFill>
                  <a:srgbClr val="003399"/>
                </a:solidFill>
                <a:latin typeface="Verdana" pitchFamily="34" charset="0"/>
                <a:cs typeface="Arial" charset="0"/>
              </a:defRPr>
            </a:lvl5pPr>
            <a:lvl6pPr marL="2562282" indent="-232936" eaLnBrk="0" fontAlgn="base" hangingPunct="0">
              <a:spcBef>
                <a:spcPct val="0"/>
              </a:spcBef>
              <a:spcAft>
                <a:spcPct val="0"/>
              </a:spcAft>
              <a:defRPr sz="3900" b="1">
                <a:solidFill>
                  <a:srgbClr val="003399"/>
                </a:solidFill>
                <a:latin typeface="Verdana" pitchFamily="34" charset="0"/>
                <a:cs typeface="Arial" charset="0"/>
              </a:defRPr>
            </a:lvl6pPr>
            <a:lvl7pPr marL="3028152" indent="-232936" eaLnBrk="0" fontAlgn="base" hangingPunct="0">
              <a:spcBef>
                <a:spcPct val="0"/>
              </a:spcBef>
              <a:spcAft>
                <a:spcPct val="0"/>
              </a:spcAft>
              <a:defRPr sz="3900" b="1">
                <a:solidFill>
                  <a:srgbClr val="003399"/>
                </a:solidFill>
                <a:latin typeface="Verdana" pitchFamily="34" charset="0"/>
                <a:cs typeface="Arial" charset="0"/>
              </a:defRPr>
            </a:lvl7pPr>
            <a:lvl8pPr marL="3494022" indent="-232936" eaLnBrk="0" fontAlgn="base" hangingPunct="0">
              <a:spcBef>
                <a:spcPct val="0"/>
              </a:spcBef>
              <a:spcAft>
                <a:spcPct val="0"/>
              </a:spcAft>
              <a:defRPr sz="3900" b="1">
                <a:solidFill>
                  <a:srgbClr val="003399"/>
                </a:solidFill>
                <a:latin typeface="Verdana" pitchFamily="34" charset="0"/>
                <a:cs typeface="Arial" charset="0"/>
              </a:defRPr>
            </a:lvl8pPr>
            <a:lvl9pPr marL="3959891" indent="-232936"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Introduction to Engineering Design</a:t>
            </a:r>
            <a:r>
              <a:rPr lang="en-US" altLang="en-US" sz="1000" b="0" baseline="30000">
                <a:solidFill>
                  <a:schemeClr val="tx1"/>
                </a:solidFill>
                <a:latin typeface="Arial" charset="0"/>
              </a:rPr>
              <a:t>TM</a:t>
            </a:r>
          </a:p>
          <a:p>
            <a:r>
              <a:rPr lang="en-US" altLang="en-US" sz="1000" b="0">
                <a:solidFill>
                  <a:schemeClr val="tx1"/>
                </a:solidFill>
                <a:latin typeface="Arial" charset="0"/>
              </a:rPr>
              <a:t>Unit 3 – Lesson 3.4 – Product Improvement By Design</a:t>
            </a:r>
          </a:p>
        </p:txBody>
      </p:sp>
      <p:sp>
        <p:nvSpPr>
          <p:cNvPr id="56324" name="Rectangle 13"/>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38" indent="-291168">
              <a:defRPr sz="3900" b="1">
                <a:solidFill>
                  <a:srgbClr val="003399"/>
                </a:solidFill>
                <a:latin typeface="Verdana" pitchFamily="34" charset="0"/>
                <a:cs typeface="Arial" charset="0"/>
              </a:defRPr>
            </a:lvl2pPr>
            <a:lvl3pPr marL="1164674" indent="-232936">
              <a:defRPr sz="3900" b="1">
                <a:solidFill>
                  <a:srgbClr val="003399"/>
                </a:solidFill>
                <a:latin typeface="Verdana" pitchFamily="34" charset="0"/>
                <a:cs typeface="Arial" charset="0"/>
              </a:defRPr>
            </a:lvl3pPr>
            <a:lvl4pPr marL="1630543" indent="-232936">
              <a:defRPr sz="3900" b="1">
                <a:solidFill>
                  <a:srgbClr val="003399"/>
                </a:solidFill>
                <a:latin typeface="Verdana" pitchFamily="34" charset="0"/>
                <a:cs typeface="Arial" charset="0"/>
              </a:defRPr>
            </a:lvl4pPr>
            <a:lvl5pPr marL="2096412" indent="-232936">
              <a:defRPr sz="3900" b="1">
                <a:solidFill>
                  <a:srgbClr val="003399"/>
                </a:solidFill>
                <a:latin typeface="Verdana" pitchFamily="34" charset="0"/>
                <a:cs typeface="Arial" charset="0"/>
              </a:defRPr>
            </a:lvl5pPr>
            <a:lvl6pPr marL="2562282" indent="-232936" eaLnBrk="0" fontAlgn="base" hangingPunct="0">
              <a:spcBef>
                <a:spcPct val="0"/>
              </a:spcBef>
              <a:spcAft>
                <a:spcPct val="0"/>
              </a:spcAft>
              <a:defRPr sz="3900" b="1">
                <a:solidFill>
                  <a:srgbClr val="003399"/>
                </a:solidFill>
                <a:latin typeface="Verdana" pitchFamily="34" charset="0"/>
                <a:cs typeface="Arial" charset="0"/>
              </a:defRPr>
            </a:lvl6pPr>
            <a:lvl7pPr marL="3028152" indent="-232936" eaLnBrk="0" fontAlgn="base" hangingPunct="0">
              <a:spcBef>
                <a:spcPct val="0"/>
              </a:spcBef>
              <a:spcAft>
                <a:spcPct val="0"/>
              </a:spcAft>
              <a:defRPr sz="3900" b="1">
                <a:solidFill>
                  <a:srgbClr val="003399"/>
                </a:solidFill>
                <a:latin typeface="Verdana" pitchFamily="34" charset="0"/>
                <a:cs typeface="Arial" charset="0"/>
              </a:defRPr>
            </a:lvl7pPr>
            <a:lvl8pPr marL="3494022" indent="-232936" eaLnBrk="0" fontAlgn="base" hangingPunct="0">
              <a:spcBef>
                <a:spcPct val="0"/>
              </a:spcBef>
              <a:spcAft>
                <a:spcPct val="0"/>
              </a:spcAft>
              <a:defRPr sz="3900" b="1">
                <a:solidFill>
                  <a:srgbClr val="003399"/>
                </a:solidFill>
                <a:latin typeface="Verdana" pitchFamily="34" charset="0"/>
                <a:cs typeface="Arial" charset="0"/>
              </a:defRPr>
            </a:lvl8pPr>
            <a:lvl9pPr marL="3959891" indent="-232936"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Project Lead The Way, Inc.</a:t>
            </a:r>
            <a:endParaRPr lang="en-US" altLang="en-US" sz="1000" b="0" baseline="30000">
              <a:solidFill>
                <a:schemeClr val="tx1"/>
              </a:solidFill>
              <a:latin typeface="Arial" charset="0"/>
            </a:endParaRPr>
          </a:p>
          <a:p>
            <a:r>
              <a:rPr lang="en-US" altLang="en-US" sz="1000" b="0">
                <a:solidFill>
                  <a:schemeClr val="tx1"/>
                </a:solidFill>
                <a:latin typeface="Arial" charset="0"/>
              </a:rPr>
              <a:t>Copyright 2007</a:t>
            </a:r>
          </a:p>
          <a:p>
            <a:endParaRPr lang="en-US" altLang="en-US" sz="1000" b="0">
              <a:solidFill>
                <a:schemeClr val="tx1"/>
              </a:solidFill>
              <a:latin typeface="Arial" charset="0"/>
            </a:endParaRPr>
          </a:p>
        </p:txBody>
      </p:sp>
      <p:sp>
        <p:nvSpPr>
          <p:cNvPr id="56325" name="Rectangle 1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38" indent="-291168">
              <a:defRPr sz="3900" b="1">
                <a:solidFill>
                  <a:srgbClr val="003399"/>
                </a:solidFill>
                <a:latin typeface="Verdana" pitchFamily="34" charset="0"/>
                <a:cs typeface="Arial" charset="0"/>
              </a:defRPr>
            </a:lvl2pPr>
            <a:lvl3pPr marL="1164674" indent="-232936">
              <a:defRPr sz="3900" b="1">
                <a:solidFill>
                  <a:srgbClr val="003399"/>
                </a:solidFill>
                <a:latin typeface="Verdana" pitchFamily="34" charset="0"/>
                <a:cs typeface="Arial" charset="0"/>
              </a:defRPr>
            </a:lvl3pPr>
            <a:lvl4pPr marL="1630543" indent="-232936">
              <a:defRPr sz="3900" b="1">
                <a:solidFill>
                  <a:srgbClr val="003399"/>
                </a:solidFill>
                <a:latin typeface="Verdana" pitchFamily="34" charset="0"/>
                <a:cs typeface="Arial" charset="0"/>
              </a:defRPr>
            </a:lvl4pPr>
            <a:lvl5pPr marL="2096412" indent="-232936">
              <a:defRPr sz="3900" b="1">
                <a:solidFill>
                  <a:srgbClr val="003399"/>
                </a:solidFill>
                <a:latin typeface="Verdana" pitchFamily="34" charset="0"/>
                <a:cs typeface="Arial" charset="0"/>
              </a:defRPr>
            </a:lvl5pPr>
            <a:lvl6pPr marL="2562282" indent="-232936" eaLnBrk="0" fontAlgn="base" hangingPunct="0">
              <a:spcBef>
                <a:spcPct val="0"/>
              </a:spcBef>
              <a:spcAft>
                <a:spcPct val="0"/>
              </a:spcAft>
              <a:defRPr sz="3900" b="1">
                <a:solidFill>
                  <a:srgbClr val="003399"/>
                </a:solidFill>
                <a:latin typeface="Verdana" pitchFamily="34" charset="0"/>
                <a:cs typeface="Arial" charset="0"/>
              </a:defRPr>
            </a:lvl6pPr>
            <a:lvl7pPr marL="3028152" indent="-232936" eaLnBrk="0" fontAlgn="base" hangingPunct="0">
              <a:spcBef>
                <a:spcPct val="0"/>
              </a:spcBef>
              <a:spcAft>
                <a:spcPct val="0"/>
              </a:spcAft>
              <a:defRPr sz="3900" b="1">
                <a:solidFill>
                  <a:srgbClr val="003399"/>
                </a:solidFill>
                <a:latin typeface="Verdana" pitchFamily="34" charset="0"/>
                <a:cs typeface="Arial" charset="0"/>
              </a:defRPr>
            </a:lvl7pPr>
            <a:lvl8pPr marL="3494022" indent="-232936" eaLnBrk="0" fontAlgn="base" hangingPunct="0">
              <a:spcBef>
                <a:spcPct val="0"/>
              </a:spcBef>
              <a:spcAft>
                <a:spcPct val="0"/>
              </a:spcAft>
              <a:defRPr sz="3900" b="1">
                <a:solidFill>
                  <a:srgbClr val="003399"/>
                </a:solidFill>
                <a:latin typeface="Verdana" pitchFamily="34" charset="0"/>
                <a:cs typeface="Arial" charset="0"/>
              </a:defRPr>
            </a:lvl8pPr>
            <a:lvl9pPr marL="3959891" indent="-232936" eaLnBrk="0" fontAlgn="base" hangingPunct="0">
              <a:spcBef>
                <a:spcPct val="0"/>
              </a:spcBef>
              <a:spcAft>
                <a:spcPct val="0"/>
              </a:spcAft>
              <a:defRPr sz="3900" b="1">
                <a:solidFill>
                  <a:srgbClr val="003399"/>
                </a:solidFill>
                <a:latin typeface="Verdana" pitchFamily="34" charset="0"/>
                <a:cs typeface="Arial" charset="0"/>
              </a:defRPr>
            </a:lvl9pPr>
          </a:lstStyle>
          <a:p>
            <a:fld id="{AC858890-667E-4C48-B478-B460A60AED8B}" type="slidenum">
              <a:rPr lang="en-US" altLang="en-US" sz="1200" b="0">
                <a:solidFill>
                  <a:schemeClr val="tx1"/>
                </a:solidFill>
                <a:latin typeface="Arial" charset="0"/>
              </a:rPr>
              <a:pPr/>
              <a:t>4</a:t>
            </a:fld>
            <a:endParaRPr lang="en-US" altLang="en-US" sz="1200" b="0">
              <a:solidFill>
                <a:schemeClr val="tx1"/>
              </a:solidFill>
              <a:latin typeface="Arial" charset="0"/>
            </a:endParaRP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38" indent="-291168">
              <a:defRPr sz="3900" b="1">
                <a:solidFill>
                  <a:srgbClr val="003399"/>
                </a:solidFill>
                <a:latin typeface="Verdana" pitchFamily="34" charset="0"/>
                <a:cs typeface="Arial" charset="0"/>
              </a:defRPr>
            </a:lvl2pPr>
            <a:lvl3pPr marL="1164674" indent="-232936">
              <a:defRPr sz="3900" b="1">
                <a:solidFill>
                  <a:srgbClr val="003399"/>
                </a:solidFill>
                <a:latin typeface="Verdana" pitchFamily="34" charset="0"/>
                <a:cs typeface="Arial" charset="0"/>
              </a:defRPr>
            </a:lvl3pPr>
            <a:lvl4pPr marL="1630543" indent="-232936">
              <a:defRPr sz="3900" b="1">
                <a:solidFill>
                  <a:srgbClr val="003399"/>
                </a:solidFill>
                <a:latin typeface="Verdana" pitchFamily="34" charset="0"/>
                <a:cs typeface="Arial" charset="0"/>
              </a:defRPr>
            </a:lvl4pPr>
            <a:lvl5pPr marL="2096412" indent="-232936">
              <a:defRPr sz="3900" b="1">
                <a:solidFill>
                  <a:srgbClr val="003399"/>
                </a:solidFill>
                <a:latin typeface="Verdana" pitchFamily="34" charset="0"/>
                <a:cs typeface="Arial" charset="0"/>
              </a:defRPr>
            </a:lvl5pPr>
            <a:lvl6pPr marL="2562282" indent="-232936" eaLnBrk="0" fontAlgn="base" hangingPunct="0">
              <a:spcBef>
                <a:spcPct val="0"/>
              </a:spcBef>
              <a:spcAft>
                <a:spcPct val="0"/>
              </a:spcAft>
              <a:defRPr sz="3900" b="1">
                <a:solidFill>
                  <a:srgbClr val="003399"/>
                </a:solidFill>
                <a:latin typeface="Verdana" pitchFamily="34" charset="0"/>
                <a:cs typeface="Arial" charset="0"/>
              </a:defRPr>
            </a:lvl6pPr>
            <a:lvl7pPr marL="3028152" indent="-232936" eaLnBrk="0" fontAlgn="base" hangingPunct="0">
              <a:spcBef>
                <a:spcPct val="0"/>
              </a:spcBef>
              <a:spcAft>
                <a:spcPct val="0"/>
              </a:spcAft>
              <a:defRPr sz="3900" b="1">
                <a:solidFill>
                  <a:srgbClr val="003399"/>
                </a:solidFill>
                <a:latin typeface="Verdana" pitchFamily="34" charset="0"/>
                <a:cs typeface="Arial" charset="0"/>
              </a:defRPr>
            </a:lvl7pPr>
            <a:lvl8pPr marL="3494022" indent="-232936" eaLnBrk="0" fontAlgn="base" hangingPunct="0">
              <a:spcBef>
                <a:spcPct val="0"/>
              </a:spcBef>
              <a:spcAft>
                <a:spcPct val="0"/>
              </a:spcAft>
              <a:defRPr sz="3900" b="1">
                <a:solidFill>
                  <a:srgbClr val="003399"/>
                </a:solidFill>
                <a:latin typeface="Verdana" pitchFamily="34" charset="0"/>
                <a:cs typeface="Arial" charset="0"/>
              </a:defRPr>
            </a:lvl8pPr>
            <a:lvl9pPr marL="3959891" indent="-232936"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Technical Report Writing</a:t>
            </a:r>
          </a:p>
        </p:txBody>
      </p:sp>
      <p:sp>
        <p:nvSpPr>
          <p:cNvPr id="56323" name="Rectangle 12"/>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38" indent="-291168">
              <a:defRPr sz="3900" b="1">
                <a:solidFill>
                  <a:srgbClr val="003399"/>
                </a:solidFill>
                <a:latin typeface="Verdana" pitchFamily="34" charset="0"/>
                <a:cs typeface="Arial" charset="0"/>
              </a:defRPr>
            </a:lvl2pPr>
            <a:lvl3pPr marL="1164674" indent="-232936">
              <a:defRPr sz="3900" b="1">
                <a:solidFill>
                  <a:srgbClr val="003399"/>
                </a:solidFill>
                <a:latin typeface="Verdana" pitchFamily="34" charset="0"/>
                <a:cs typeface="Arial" charset="0"/>
              </a:defRPr>
            </a:lvl3pPr>
            <a:lvl4pPr marL="1630543" indent="-232936">
              <a:defRPr sz="3900" b="1">
                <a:solidFill>
                  <a:srgbClr val="003399"/>
                </a:solidFill>
                <a:latin typeface="Verdana" pitchFamily="34" charset="0"/>
                <a:cs typeface="Arial" charset="0"/>
              </a:defRPr>
            </a:lvl4pPr>
            <a:lvl5pPr marL="2096412" indent="-232936">
              <a:defRPr sz="3900" b="1">
                <a:solidFill>
                  <a:srgbClr val="003399"/>
                </a:solidFill>
                <a:latin typeface="Verdana" pitchFamily="34" charset="0"/>
                <a:cs typeface="Arial" charset="0"/>
              </a:defRPr>
            </a:lvl5pPr>
            <a:lvl6pPr marL="2562282" indent="-232936" eaLnBrk="0" fontAlgn="base" hangingPunct="0">
              <a:spcBef>
                <a:spcPct val="0"/>
              </a:spcBef>
              <a:spcAft>
                <a:spcPct val="0"/>
              </a:spcAft>
              <a:defRPr sz="3900" b="1">
                <a:solidFill>
                  <a:srgbClr val="003399"/>
                </a:solidFill>
                <a:latin typeface="Verdana" pitchFamily="34" charset="0"/>
                <a:cs typeface="Arial" charset="0"/>
              </a:defRPr>
            </a:lvl6pPr>
            <a:lvl7pPr marL="3028152" indent="-232936" eaLnBrk="0" fontAlgn="base" hangingPunct="0">
              <a:spcBef>
                <a:spcPct val="0"/>
              </a:spcBef>
              <a:spcAft>
                <a:spcPct val="0"/>
              </a:spcAft>
              <a:defRPr sz="3900" b="1">
                <a:solidFill>
                  <a:srgbClr val="003399"/>
                </a:solidFill>
                <a:latin typeface="Verdana" pitchFamily="34" charset="0"/>
                <a:cs typeface="Arial" charset="0"/>
              </a:defRPr>
            </a:lvl7pPr>
            <a:lvl8pPr marL="3494022" indent="-232936" eaLnBrk="0" fontAlgn="base" hangingPunct="0">
              <a:spcBef>
                <a:spcPct val="0"/>
              </a:spcBef>
              <a:spcAft>
                <a:spcPct val="0"/>
              </a:spcAft>
              <a:defRPr sz="3900" b="1">
                <a:solidFill>
                  <a:srgbClr val="003399"/>
                </a:solidFill>
                <a:latin typeface="Verdana" pitchFamily="34" charset="0"/>
                <a:cs typeface="Arial" charset="0"/>
              </a:defRPr>
            </a:lvl8pPr>
            <a:lvl9pPr marL="3959891" indent="-232936"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Introduction to Engineering Design</a:t>
            </a:r>
            <a:r>
              <a:rPr lang="en-US" altLang="en-US" sz="1000" b="0" baseline="30000">
                <a:solidFill>
                  <a:schemeClr val="tx1"/>
                </a:solidFill>
                <a:latin typeface="Arial" charset="0"/>
              </a:rPr>
              <a:t>TM</a:t>
            </a:r>
          </a:p>
          <a:p>
            <a:r>
              <a:rPr lang="en-US" altLang="en-US" sz="1000" b="0">
                <a:solidFill>
                  <a:schemeClr val="tx1"/>
                </a:solidFill>
                <a:latin typeface="Arial" charset="0"/>
              </a:rPr>
              <a:t>Unit 3 – Lesson 3.4 – Product Improvement By Design</a:t>
            </a:r>
          </a:p>
        </p:txBody>
      </p:sp>
      <p:sp>
        <p:nvSpPr>
          <p:cNvPr id="56324" name="Rectangle 13"/>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38" indent="-291168">
              <a:defRPr sz="3900" b="1">
                <a:solidFill>
                  <a:srgbClr val="003399"/>
                </a:solidFill>
                <a:latin typeface="Verdana" pitchFamily="34" charset="0"/>
                <a:cs typeface="Arial" charset="0"/>
              </a:defRPr>
            </a:lvl2pPr>
            <a:lvl3pPr marL="1164674" indent="-232936">
              <a:defRPr sz="3900" b="1">
                <a:solidFill>
                  <a:srgbClr val="003399"/>
                </a:solidFill>
                <a:latin typeface="Verdana" pitchFamily="34" charset="0"/>
                <a:cs typeface="Arial" charset="0"/>
              </a:defRPr>
            </a:lvl3pPr>
            <a:lvl4pPr marL="1630543" indent="-232936">
              <a:defRPr sz="3900" b="1">
                <a:solidFill>
                  <a:srgbClr val="003399"/>
                </a:solidFill>
                <a:latin typeface="Verdana" pitchFamily="34" charset="0"/>
                <a:cs typeface="Arial" charset="0"/>
              </a:defRPr>
            </a:lvl4pPr>
            <a:lvl5pPr marL="2096412" indent="-232936">
              <a:defRPr sz="3900" b="1">
                <a:solidFill>
                  <a:srgbClr val="003399"/>
                </a:solidFill>
                <a:latin typeface="Verdana" pitchFamily="34" charset="0"/>
                <a:cs typeface="Arial" charset="0"/>
              </a:defRPr>
            </a:lvl5pPr>
            <a:lvl6pPr marL="2562282" indent="-232936" eaLnBrk="0" fontAlgn="base" hangingPunct="0">
              <a:spcBef>
                <a:spcPct val="0"/>
              </a:spcBef>
              <a:spcAft>
                <a:spcPct val="0"/>
              </a:spcAft>
              <a:defRPr sz="3900" b="1">
                <a:solidFill>
                  <a:srgbClr val="003399"/>
                </a:solidFill>
                <a:latin typeface="Verdana" pitchFamily="34" charset="0"/>
                <a:cs typeface="Arial" charset="0"/>
              </a:defRPr>
            </a:lvl6pPr>
            <a:lvl7pPr marL="3028152" indent="-232936" eaLnBrk="0" fontAlgn="base" hangingPunct="0">
              <a:spcBef>
                <a:spcPct val="0"/>
              </a:spcBef>
              <a:spcAft>
                <a:spcPct val="0"/>
              </a:spcAft>
              <a:defRPr sz="3900" b="1">
                <a:solidFill>
                  <a:srgbClr val="003399"/>
                </a:solidFill>
                <a:latin typeface="Verdana" pitchFamily="34" charset="0"/>
                <a:cs typeface="Arial" charset="0"/>
              </a:defRPr>
            </a:lvl7pPr>
            <a:lvl8pPr marL="3494022" indent="-232936" eaLnBrk="0" fontAlgn="base" hangingPunct="0">
              <a:spcBef>
                <a:spcPct val="0"/>
              </a:spcBef>
              <a:spcAft>
                <a:spcPct val="0"/>
              </a:spcAft>
              <a:defRPr sz="3900" b="1">
                <a:solidFill>
                  <a:srgbClr val="003399"/>
                </a:solidFill>
                <a:latin typeface="Verdana" pitchFamily="34" charset="0"/>
                <a:cs typeface="Arial" charset="0"/>
              </a:defRPr>
            </a:lvl8pPr>
            <a:lvl9pPr marL="3959891" indent="-232936"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Project Lead The Way, Inc.</a:t>
            </a:r>
            <a:endParaRPr lang="en-US" altLang="en-US" sz="1000" b="0" baseline="30000">
              <a:solidFill>
                <a:schemeClr val="tx1"/>
              </a:solidFill>
              <a:latin typeface="Arial" charset="0"/>
            </a:endParaRPr>
          </a:p>
          <a:p>
            <a:r>
              <a:rPr lang="en-US" altLang="en-US" sz="1000" b="0">
                <a:solidFill>
                  <a:schemeClr val="tx1"/>
                </a:solidFill>
                <a:latin typeface="Arial" charset="0"/>
              </a:rPr>
              <a:t>Copyright 2007</a:t>
            </a:r>
          </a:p>
          <a:p>
            <a:endParaRPr lang="en-US" altLang="en-US" sz="1000" b="0">
              <a:solidFill>
                <a:schemeClr val="tx1"/>
              </a:solidFill>
              <a:latin typeface="Arial" charset="0"/>
            </a:endParaRPr>
          </a:p>
        </p:txBody>
      </p:sp>
      <p:sp>
        <p:nvSpPr>
          <p:cNvPr id="56325" name="Rectangle 1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38" indent="-291168">
              <a:defRPr sz="3900" b="1">
                <a:solidFill>
                  <a:srgbClr val="003399"/>
                </a:solidFill>
                <a:latin typeface="Verdana" pitchFamily="34" charset="0"/>
                <a:cs typeface="Arial" charset="0"/>
              </a:defRPr>
            </a:lvl2pPr>
            <a:lvl3pPr marL="1164674" indent="-232936">
              <a:defRPr sz="3900" b="1">
                <a:solidFill>
                  <a:srgbClr val="003399"/>
                </a:solidFill>
                <a:latin typeface="Verdana" pitchFamily="34" charset="0"/>
                <a:cs typeface="Arial" charset="0"/>
              </a:defRPr>
            </a:lvl3pPr>
            <a:lvl4pPr marL="1630543" indent="-232936">
              <a:defRPr sz="3900" b="1">
                <a:solidFill>
                  <a:srgbClr val="003399"/>
                </a:solidFill>
                <a:latin typeface="Verdana" pitchFamily="34" charset="0"/>
                <a:cs typeface="Arial" charset="0"/>
              </a:defRPr>
            </a:lvl4pPr>
            <a:lvl5pPr marL="2096412" indent="-232936">
              <a:defRPr sz="3900" b="1">
                <a:solidFill>
                  <a:srgbClr val="003399"/>
                </a:solidFill>
                <a:latin typeface="Verdana" pitchFamily="34" charset="0"/>
                <a:cs typeface="Arial" charset="0"/>
              </a:defRPr>
            </a:lvl5pPr>
            <a:lvl6pPr marL="2562282" indent="-232936" eaLnBrk="0" fontAlgn="base" hangingPunct="0">
              <a:spcBef>
                <a:spcPct val="0"/>
              </a:spcBef>
              <a:spcAft>
                <a:spcPct val="0"/>
              </a:spcAft>
              <a:defRPr sz="3900" b="1">
                <a:solidFill>
                  <a:srgbClr val="003399"/>
                </a:solidFill>
                <a:latin typeface="Verdana" pitchFamily="34" charset="0"/>
                <a:cs typeface="Arial" charset="0"/>
              </a:defRPr>
            </a:lvl6pPr>
            <a:lvl7pPr marL="3028152" indent="-232936" eaLnBrk="0" fontAlgn="base" hangingPunct="0">
              <a:spcBef>
                <a:spcPct val="0"/>
              </a:spcBef>
              <a:spcAft>
                <a:spcPct val="0"/>
              </a:spcAft>
              <a:defRPr sz="3900" b="1">
                <a:solidFill>
                  <a:srgbClr val="003399"/>
                </a:solidFill>
                <a:latin typeface="Verdana" pitchFamily="34" charset="0"/>
                <a:cs typeface="Arial" charset="0"/>
              </a:defRPr>
            </a:lvl7pPr>
            <a:lvl8pPr marL="3494022" indent="-232936" eaLnBrk="0" fontAlgn="base" hangingPunct="0">
              <a:spcBef>
                <a:spcPct val="0"/>
              </a:spcBef>
              <a:spcAft>
                <a:spcPct val="0"/>
              </a:spcAft>
              <a:defRPr sz="3900" b="1">
                <a:solidFill>
                  <a:srgbClr val="003399"/>
                </a:solidFill>
                <a:latin typeface="Verdana" pitchFamily="34" charset="0"/>
                <a:cs typeface="Arial" charset="0"/>
              </a:defRPr>
            </a:lvl8pPr>
            <a:lvl9pPr marL="3959891" indent="-232936" eaLnBrk="0" fontAlgn="base" hangingPunct="0">
              <a:spcBef>
                <a:spcPct val="0"/>
              </a:spcBef>
              <a:spcAft>
                <a:spcPct val="0"/>
              </a:spcAft>
              <a:defRPr sz="3900" b="1">
                <a:solidFill>
                  <a:srgbClr val="003399"/>
                </a:solidFill>
                <a:latin typeface="Verdana" pitchFamily="34" charset="0"/>
                <a:cs typeface="Arial" charset="0"/>
              </a:defRPr>
            </a:lvl9pPr>
          </a:lstStyle>
          <a:p>
            <a:fld id="{AC858890-667E-4C48-B478-B460A60AED8B}" type="slidenum">
              <a:rPr lang="en-US" altLang="en-US" sz="1200" b="0">
                <a:solidFill>
                  <a:schemeClr val="tx1"/>
                </a:solidFill>
                <a:latin typeface="Arial" charset="0"/>
              </a:rPr>
              <a:pPr/>
              <a:t>5</a:t>
            </a:fld>
            <a:endParaRPr lang="en-US" altLang="en-US" sz="1200" b="0">
              <a:solidFill>
                <a:schemeClr val="tx1"/>
              </a:solidFill>
              <a:latin typeface="Arial" charset="0"/>
            </a:endParaRP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9/12/2019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pPr/>
              <a:t>‹#›</a:t>
            </a:fld>
            <a:endParaRPr lang="en-US"/>
          </a:p>
        </p:txBody>
      </p:sp>
    </p:spTree>
    <p:extLst>
      <p:ext uri="{BB962C8B-B14F-4D97-AF65-F5344CB8AC3E}">
        <p14:creationId xmlns:p14="http://schemas.microsoft.com/office/powerpoint/2010/main" val="19551349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pPr/>
              <a:t>‹#›</a:t>
            </a:fld>
            <a:endParaRPr lang="en-US"/>
          </a:p>
        </p:txBody>
      </p:sp>
    </p:spTree>
    <p:extLst>
      <p:ext uri="{BB962C8B-B14F-4D97-AF65-F5344CB8AC3E}">
        <p14:creationId xmlns:p14="http://schemas.microsoft.com/office/powerpoint/2010/main" val="15061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4" name="Do not remove" hidden="1"/>
          <p:cNvSpPr/>
          <p:nvPr userDrawn="1">
            <p:custDataLst>
              <p:tags r:id="rId1"/>
            </p:custDataLst>
          </p:nvPr>
        </p:nvSpPr>
        <p:spPr>
          <a:xfrm>
            <a:off x="0" y="0"/>
            <a:ext cx="12700" cy="12700"/>
          </a:xfrm>
          <a:prstGeom prst="octagon">
            <a:avLst/>
          </a:prstGeom>
          <a:noFill/>
          <a:ln w="9525" cap="flat" cmpd="sng" algn="ctr">
            <a:noFill/>
            <a:prstDash val="solid"/>
          </a:ln>
          <a:effectLst>
            <a:outerShdw blurRad="40000" dist="23000" dir="5400000" rotWithShape="0">
              <a:srgbClr val="000000">
                <a:alpha val="35000"/>
              </a:srgbClr>
            </a:outerShdw>
          </a:effectLst>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 uri="{91240B29-F687-4F45-9708-019B960494DF}">
              <a14:hiddenLine xmlns:a14="http://schemas.microsoft.com/office/drawing/2010/main" w="9525" cap="flat" cmpd="sng" algn="ctr">
                <a:solidFill>
                  <a:schemeClr val="accent1">
                    <a:shade val="95000"/>
                    <a:satMod val="105000"/>
                  </a:schemeClr>
                </a:solidFill>
                <a:prstDash val="solid"/>
              </a14:hiddenLine>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8721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6.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8.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9.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743" r:id="rId3"/>
    <p:sldLayoutId id="214748374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 id="2147483746"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Sep 12,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914" y="0"/>
            <a:ext cx="7886700" cy="886159"/>
          </a:xfrm>
        </p:spPr>
        <p:txBody>
          <a:bodyPr/>
          <a:lstStyle/>
          <a:p>
            <a:r>
              <a:rPr lang="en-US" dirty="0" smtClean="0"/>
              <a:t>Analysis</a:t>
            </a:r>
            <a:endParaRPr lang="en-US" dirty="0"/>
          </a:p>
        </p:txBody>
      </p:sp>
      <p:sp>
        <p:nvSpPr>
          <p:cNvPr id="3" name="Content Placeholder 2"/>
          <p:cNvSpPr>
            <a:spLocks noGrp="1"/>
          </p:cNvSpPr>
          <p:nvPr>
            <p:ph idx="1"/>
          </p:nvPr>
        </p:nvSpPr>
        <p:spPr>
          <a:xfrm>
            <a:off x="628649" y="727363"/>
            <a:ext cx="8141277" cy="5985163"/>
          </a:xfrm>
        </p:spPr>
        <p:txBody>
          <a:bodyPr>
            <a:normAutofit lnSpcReduction="10000"/>
          </a:bodyPr>
          <a:lstStyle/>
          <a:p>
            <a:pPr marL="342900" indent="-342900">
              <a:buFont typeface="Arial" panose="020B0604020202020204" pitchFamily="34" charset="0"/>
              <a:buChar char="•"/>
            </a:pPr>
            <a:r>
              <a:rPr lang="en-US" dirty="0" smtClean="0"/>
              <a:t>What are the key elements?</a:t>
            </a:r>
          </a:p>
          <a:p>
            <a:pPr marL="800100" lvl="1" indent="-342900">
              <a:buFont typeface="Arial" panose="020B0604020202020204" pitchFamily="34" charset="0"/>
              <a:buChar char="•"/>
            </a:pPr>
            <a:r>
              <a:rPr lang="en-US" dirty="0" smtClean="0"/>
              <a:t>Team effort well underway with only a week to the deadline</a:t>
            </a:r>
          </a:p>
          <a:p>
            <a:pPr marL="800100" lvl="1" indent="-342900">
              <a:buFont typeface="Arial" panose="020B0604020202020204" pitchFamily="34" charset="0"/>
              <a:buChar char="•"/>
            </a:pPr>
            <a:r>
              <a:rPr lang="en-US" dirty="0" smtClean="0"/>
              <a:t>Plagiarism by one team member discovered by the other </a:t>
            </a:r>
          </a:p>
          <a:p>
            <a:pPr marL="800100" lvl="1" indent="-342900">
              <a:buFont typeface="Arial" panose="020B0604020202020204" pitchFamily="34" charset="0"/>
              <a:buChar char="•"/>
            </a:pPr>
            <a:r>
              <a:rPr lang="en-US" dirty="0" smtClean="0"/>
              <a:t>Confronted with the situation, the “</a:t>
            </a:r>
            <a:r>
              <a:rPr lang="en-US" dirty="0" err="1" smtClean="0"/>
              <a:t>plagiariser</a:t>
            </a:r>
            <a:r>
              <a:rPr lang="en-US" dirty="0" smtClean="0"/>
              <a:t>” too busy to fix</a:t>
            </a:r>
          </a:p>
          <a:p>
            <a:pPr marL="800100" lvl="1" indent="-342900">
              <a:buFont typeface="Arial" panose="020B0604020202020204" pitchFamily="34" charset="0"/>
              <a:buChar char="•"/>
            </a:pPr>
            <a:r>
              <a:rPr lang="en-US" dirty="0" smtClean="0"/>
              <a:t>Offer made to “take the blame” by the “</a:t>
            </a:r>
            <a:r>
              <a:rPr lang="en-US" dirty="0" err="1" smtClean="0"/>
              <a:t>plagiariser</a:t>
            </a:r>
            <a:r>
              <a:rPr lang="en-US" dirty="0" smtClean="0"/>
              <a:t>”</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Impact items</a:t>
            </a:r>
          </a:p>
          <a:p>
            <a:pPr marL="800100" lvl="1" indent="-342900">
              <a:buFont typeface="Arial" panose="020B0604020202020204" pitchFamily="34" charset="0"/>
              <a:buChar char="•"/>
            </a:pPr>
            <a:r>
              <a:rPr lang="en-US" dirty="0" smtClean="0"/>
              <a:t>Plagiarism must be addressed in the final project</a:t>
            </a:r>
          </a:p>
          <a:p>
            <a:pPr marL="800100" lvl="1" indent="-342900">
              <a:buFont typeface="Arial" panose="020B0604020202020204" pitchFamily="34" charset="0"/>
              <a:buChar char="•"/>
            </a:pPr>
            <a:r>
              <a:rPr lang="en-US" dirty="0" smtClean="0"/>
              <a:t>Team will be judged by collective results, not individual</a:t>
            </a:r>
          </a:p>
          <a:p>
            <a:pPr marL="800100" lvl="1" indent="-342900">
              <a:buFont typeface="Arial" panose="020B0604020202020204" pitchFamily="34" charset="0"/>
              <a:buChar char="•"/>
            </a:pPr>
            <a:r>
              <a:rPr lang="en-US" dirty="0" smtClean="0"/>
              <a:t>Team members have a responsibility to each other</a:t>
            </a:r>
          </a:p>
          <a:p>
            <a:pPr marL="342900" indent="-342900">
              <a:buFont typeface="Arial" panose="020B0604020202020204" pitchFamily="34" charset="0"/>
              <a:buChar char="•"/>
            </a:pPr>
            <a:r>
              <a:rPr lang="en-US" dirty="0" smtClean="0"/>
              <a:t>Outcome potentials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Involve the Manager?</a:t>
            </a:r>
          </a:p>
          <a:p>
            <a:pPr marL="800100" lvl="1" indent="-342900">
              <a:buFont typeface="Arial" panose="020B0604020202020204" pitchFamily="34" charset="0"/>
              <a:buChar char="•"/>
            </a:pPr>
            <a:r>
              <a:rPr lang="en-US" dirty="0" smtClean="0"/>
              <a:t>Input to tradeoff on time versus resources to address plagiarism</a:t>
            </a:r>
          </a:p>
          <a:p>
            <a:pPr lvl="1"/>
            <a:endParaRPr lang="en-US" dirty="0" smtClean="0"/>
          </a:p>
          <a:p>
            <a:pPr marL="800100" lvl="1" indent="-342900">
              <a:buFont typeface="Arial" panose="020B0604020202020204" pitchFamily="34" charset="0"/>
              <a:buChar char="•"/>
            </a:pPr>
            <a:endParaRPr lang="en-US" dirty="0" smtClean="0"/>
          </a:p>
          <a:p>
            <a:pPr marL="800100" lvl="1" indent="-342900">
              <a:buFont typeface="Arial" panose="020B0604020202020204" pitchFamily="34" charset="0"/>
              <a:buChar char="•"/>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97479422"/>
              </p:ext>
            </p:extLst>
          </p:nvPr>
        </p:nvGraphicFramePr>
        <p:xfrm>
          <a:off x="942109" y="4046682"/>
          <a:ext cx="6096000" cy="192532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Path</a:t>
                      </a:r>
                      <a:endParaRPr lang="en-US" dirty="0"/>
                    </a:p>
                  </a:txBody>
                  <a:tcPr/>
                </a:tc>
                <a:tc>
                  <a:txBody>
                    <a:bodyPr/>
                    <a:lstStyle/>
                    <a:p>
                      <a:r>
                        <a:rPr lang="en-US" dirty="0" smtClean="0"/>
                        <a:t>Outcomes</a:t>
                      </a:r>
                      <a:endParaRPr lang="en-US" dirty="0"/>
                    </a:p>
                  </a:txBody>
                  <a:tcPr/>
                </a:tc>
                <a:tc>
                  <a:txBody>
                    <a:bodyPr/>
                    <a:lstStyle/>
                    <a:p>
                      <a:r>
                        <a:rPr lang="en-US" dirty="0" smtClean="0"/>
                        <a:t>Comment</a:t>
                      </a:r>
                      <a:endParaRPr lang="en-US" dirty="0"/>
                    </a:p>
                  </a:txBody>
                  <a:tcPr/>
                </a:tc>
              </a:tr>
              <a:tr h="370840">
                <a:tc>
                  <a:txBody>
                    <a:bodyPr/>
                    <a:lstStyle/>
                    <a:p>
                      <a:r>
                        <a:rPr lang="en-US" dirty="0" smtClean="0"/>
                        <a:t>Keep current course</a:t>
                      </a:r>
                      <a:endParaRPr lang="en-US" dirty="0"/>
                    </a:p>
                  </a:txBody>
                  <a:tcPr/>
                </a:tc>
                <a:tc>
                  <a:txBody>
                    <a:bodyPr/>
                    <a:lstStyle/>
                    <a:p>
                      <a:pPr marL="342900" indent="-342900">
                        <a:buAutoNum type="alphaLcPeriod"/>
                      </a:pPr>
                      <a:r>
                        <a:rPr lang="en-US" dirty="0" smtClean="0"/>
                        <a:t>No discovery</a:t>
                      </a:r>
                    </a:p>
                    <a:p>
                      <a:pPr marL="342900" indent="-342900">
                        <a:buAutoNum type="alphaLcPeriod"/>
                      </a:pPr>
                      <a:r>
                        <a:rPr lang="en-US" dirty="0" smtClean="0"/>
                        <a:t>Discovery</a:t>
                      </a:r>
                      <a:endParaRPr lang="en-US" dirty="0"/>
                    </a:p>
                  </a:txBody>
                  <a:tcPr/>
                </a:tc>
                <a:tc>
                  <a:txBody>
                    <a:bodyPr/>
                    <a:lstStyle/>
                    <a:p>
                      <a:r>
                        <a:rPr lang="en-US" dirty="0" smtClean="0"/>
                        <a:t>Essentially “stolen” IP</a:t>
                      </a:r>
                      <a:r>
                        <a:rPr lang="en-US" baseline="0" dirty="0" smtClean="0"/>
                        <a:t> in either case</a:t>
                      </a:r>
                      <a:endParaRPr lang="en-US" dirty="0"/>
                    </a:p>
                  </a:txBody>
                  <a:tcPr/>
                </a:tc>
              </a:tr>
              <a:tr h="370840">
                <a:tc>
                  <a:txBody>
                    <a:bodyPr/>
                    <a:lstStyle/>
                    <a:p>
                      <a:pPr lvl="1"/>
                      <a:r>
                        <a:rPr lang="en-US" dirty="0" smtClean="0"/>
                        <a:t>Fix the plagiarism</a:t>
                      </a:r>
                      <a:r>
                        <a:rPr lang="en-US" baseline="0" dirty="0" smtClean="0"/>
                        <a:t> </a:t>
                      </a:r>
                      <a:endParaRPr lang="en-US" dirty="0"/>
                    </a:p>
                  </a:txBody>
                  <a:tcPr>
                    <a:solidFill>
                      <a:srgbClr val="00B050"/>
                    </a:solidFill>
                  </a:tcPr>
                </a:tc>
                <a:tc>
                  <a:txBody>
                    <a:bodyPr/>
                    <a:lstStyle/>
                    <a:p>
                      <a:pPr marL="800100" lvl="1" indent="-342900">
                        <a:buAutoNum type="alphaLcPeriod"/>
                      </a:pPr>
                      <a:r>
                        <a:rPr lang="en-US" dirty="0" smtClean="0"/>
                        <a:t>On time?</a:t>
                      </a:r>
                    </a:p>
                    <a:p>
                      <a:pPr marL="800100" lvl="1" indent="-342900">
                        <a:buAutoNum type="alphaLcPeriod"/>
                      </a:pPr>
                      <a:r>
                        <a:rPr lang="en-US" dirty="0" smtClean="0"/>
                        <a:t>Late</a:t>
                      </a:r>
                      <a:endParaRPr lang="en-US" dirty="0"/>
                    </a:p>
                  </a:txBody>
                  <a:tcPr>
                    <a:solidFill>
                      <a:srgbClr val="00B050"/>
                    </a:solidFill>
                  </a:tcPr>
                </a:tc>
                <a:tc>
                  <a:txBody>
                    <a:bodyPr/>
                    <a:lstStyle/>
                    <a:p>
                      <a:pPr lvl="1"/>
                      <a:r>
                        <a:rPr lang="en-US" dirty="0" smtClean="0"/>
                        <a:t>Pete</a:t>
                      </a:r>
                      <a:r>
                        <a:rPr lang="en-US" baseline="0" dirty="0" smtClean="0"/>
                        <a:t> and Valeria must decide</a:t>
                      </a:r>
                      <a:endParaRPr lang="en-US" dirty="0"/>
                    </a:p>
                  </a:txBody>
                  <a:tcPr>
                    <a:solidFill>
                      <a:srgbClr val="00B050"/>
                    </a:solidFill>
                  </a:tcPr>
                </a:tc>
              </a:tr>
            </a:tbl>
          </a:graphicData>
        </a:graphic>
      </p:graphicFrame>
    </p:spTree>
    <p:extLst>
      <p:ext uri="{BB962C8B-B14F-4D97-AF65-F5344CB8AC3E}">
        <p14:creationId xmlns:p14="http://schemas.microsoft.com/office/powerpoint/2010/main" val="5400828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92540"/>
            <a:ext cx="7886700" cy="886159"/>
          </a:xfrm>
        </p:spPr>
        <p:txBody>
          <a:bodyPr/>
          <a:lstStyle/>
          <a:p>
            <a:r>
              <a:rPr lang="en-US" dirty="0" smtClean="0"/>
              <a:t>Structured Response</a:t>
            </a:r>
            <a:endParaRPr lang="en-US" dirty="0"/>
          </a:p>
        </p:txBody>
      </p:sp>
      <p:sp>
        <p:nvSpPr>
          <p:cNvPr id="3" name="Content Placeholder 2"/>
          <p:cNvSpPr>
            <a:spLocks noGrp="1"/>
          </p:cNvSpPr>
          <p:nvPr>
            <p:ph sz="quarter" idx="12"/>
          </p:nvPr>
        </p:nvSpPr>
        <p:spPr>
          <a:xfrm>
            <a:off x="358487" y="1139529"/>
            <a:ext cx="3823034" cy="4949544"/>
          </a:xfrm>
          <a:ln>
            <a:solidFill>
              <a:srgbClr val="FFFF00"/>
            </a:solidFill>
          </a:ln>
        </p:spPr>
        <p:txBody>
          <a:bodyPr>
            <a:normAutofit lnSpcReduction="10000"/>
          </a:bodyPr>
          <a:lstStyle/>
          <a:p>
            <a:pPr>
              <a:spcBef>
                <a:spcPct val="10000"/>
              </a:spcBef>
              <a:buClr>
                <a:schemeClr val="folHlink"/>
              </a:buClr>
              <a:buFontTx/>
              <a:buChar char="•"/>
            </a:pPr>
            <a:r>
              <a:rPr lang="en-US" altLang="en-US" sz="3200" dirty="0" smtClean="0">
                <a:solidFill>
                  <a:srgbClr val="FFFF00"/>
                </a:solidFill>
                <a:latin typeface="Arial" charset="0"/>
              </a:rPr>
              <a:t>Summary/Purpose </a:t>
            </a:r>
            <a:endParaRPr lang="en-US" altLang="en-US" sz="3200" dirty="0">
              <a:solidFill>
                <a:srgbClr val="FFFF00"/>
              </a:solidFill>
              <a:latin typeface="Arial" charset="0"/>
            </a:endParaRPr>
          </a:p>
          <a:p>
            <a:pPr>
              <a:spcBef>
                <a:spcPct val="10000"/>
              </a:spcBef>
              <a:buClr>
                <a:schemeClr val="folHlink"/>
              </a:buClr>
              <a:buFontTx/>
              <a:buChar char="•"/>
            </a:pPr>
            <a:r>
              <a:rPr lang="en-US" altLang="en-US" sz="3200" dirty="0">
                <a:solidFill>
                  <a:srgbClr val="FFFF00"/>
                </a:solidFill>
                <a:latin typeface="Arial" charset="0"/>
              </a:rPr>
              <a:t>Introduction</a:t>
            </a:r>
          </a:p>
          <a:p>
            <a:pPr>
              <a:spcBef>
                <a:spcPct val="10000"/>
              </a:spcBef>
              <a:buClr>
                <a:schemeClr val="folHlink"/>
              </a:buClr>
              <a:buFontTx/>
              <a:buChar char="•"/>
            </a:pPr>
            <a:r>
              <a:rPr lang="en-US" altLang="en-US" sz="3200" dirty="0">
                <a:latin typeface="Arial" charset="0"/>
              </a:rPr>
              <a:t>Methods, Assumptions, and Procedures</a:t>
            </a:r>
          </a:p>
          <a:p>
            <a:pPr>
              <a:spcBef>
                <a:spcPct val="10000"/>
              </a:spcBef>
              <a:buClr>
                <a:schemeClr val="folHlink"/>
              </a:buClr>
              <a:buFontTx/>
              <a:buChar char="•"/>
            </a:pPr>
            <a:r>
              <a:rPr lang="en-US" altLang="en-US" sz="3200" dirty="0">
                <a:latin typeface="Arial" charset="0"/>
              </a:rPr>
              <a:t>Results and Discussion</a:t>
            </a:r>
          </a:p>
          <a:p>
            <a:pPr>
              <a:spcBef>
                <a:spcPct val="10000"/>
              </a:spcBef>
              <a:buClr>
                <a:schemeClr val="folHlink"/>
              </a:buClr>
              <a:buFontTx/>
              <a:buChar char="•"/>
            </a:pPr>
            <a:r>
              <a:rPr lang="en-US" altLang="en-US" sz="3200" dirty="0">
                <a:solidFill>
                  <a:srgbClr val="FFFF00"/>
                </a:solidFill>
                <a:latin typeface="Arial" charset="0"/>
              </a:rPr>
              <a:t>Conclusions</a:t>
            </a:r>
          </a:p>
          <a:p>
            <a:pPr>
              <a:spcBef>
                <a:spcPct val="10000"/>
              </a:spcBef>
              <a:buClr>
                <a:schemeClr val="folHlink"/>
              </a:buClr>
              <a:buFontTx/>
              <a:buChar char="•"/>
            </a:pPr>
            <a:r>
              <a:rPr lang="en-US" altLang="en-US" sz="3200" dirty="0">
                <a:solidFill>
                  <a:srgbClr val="FFFF00"/>
                </a:solidFill>
                <a:latin typeface="Arial" charset="0"/>
              </a:rPr>
              <a:t>Recommendations*</a:t>
            </a:r>
          </a:p>
          <a:p>
            <a:pPr>
              <a:spcBef>
                <a:spcPct val="10000"/>
              </a:spcBef>
              <a:buClr>
                <a:schemeClr val="folHlink"/>
              </a:buClr>
              <a:buFontTx/>
              <a:buChar char="•"/>
            </a:pPr>
            <a:r>
              <a:rPr lang="en-US" altLang="en-US" sz="3200" dirty="0">
                <a:latin typeface="Arial" charset="0"/>
              </a:rPr>
              <a:t>References</a:t>
            </a:r>
          </a:p>
          <a:p>
            <a:endParaRPr lang="en-US" dirty="0"/>
          </a:p>
        </p:txBody>
      </p:sp>
      <p:sp>
        <p:nvSpPr>
          <p:cNvPr id="8" name="Content Placeholder 7"/>
          <p:cNvSpPr>
            <a:spLocks noGrp="1"/>
          </p:cNvSpPr>
          <p:nvPr>
            <p:ph sz="quarter" idx="14"/>
          </p:nvPr>
        </p:nvSpPr>
        <p:spPr>
          <a:xfrm>
            <a:off x="4610828" y="1087574"/>
            <a:ext cx="4346135" cy="4970325"/>
          </a:xfrm>
          <a:ln>
            <a:solidFill>
              <a:srgbClr val="FFFF00"/>
            </a:solidFill>
          </a:ln>
        </p:spPr>
        <p:txBody>
          <a:bodyPr>
            <a:normAutofit lnSpcReduction="10000"/>
          </a:bodyPr>
          <a:lstStyle/>
          <a:p>
            <a:pPr marL="457200" indent="-457200">
              <a:buAutoNum type="arabicPeriod"/>
            </a:pPr>
            <a:r>
              <a:rPr lang="en-US" dirty="0" smtClean="0"/>
              <a:t>Pete must confront an ethical choice as part of a team on his important first project.   </a:t>
            </a:r>
          </a:p>
          <a:p>
            <a:pPr marL="457200" indent="-457200">
              <a:buAutoNum type="arabicPeriod"/>
            </a:pPr>
            <a:r>
              <a:rPr lang="en-US" dirty="0" smtClean="0"/>
              <a:t>Pete can either let the current “tainted” project continue or resolve the plagiarism that has been created  by the team.  </a:t>
            </a:r>
          </a:p>
          <a:p>
            <a:pPr marL="457200" indent="-457200">
              <a:buAutoNum type="arabicPeriod"/>
            </a:pPr>
            <a:r>
              <a:rPr lang="en-US" dirty="0" smtClean="0"/>
              <a:t>The </a:t>
            </a:r>
            <a:r>
              <a:rPr lang="en-US" dirty="0" smtClean="0">
                <a:solidFill>
                  <a:srgbClr val="FF0000"/>
                </a:solidFill>
              </a:rPr>
              <a:t>plagiarism must be addressed</a:t>
            </a:r>
            <a:r>
              <a:rPr lang="en-US" dirty="0" smtClean="0"/>
              <a:t> either by Valeria, Pete or both.   Depending on the time impact, the project might become late.   </a:t>
            </a:r>
          </a:p>
          <a:p>
            <a:pPr marL="457200" indent="-457200">
              <a:buAutoNum type="arabicPeriod"/>
            </a:pPr>
            <a:r>
              <a:rPr lang="en-US" dirty="0" smtClean="0"/>
              <a:t>Because the </a:t>
            </a:r>
            <a:r>
              <a:rPr lang="en-US" dirty="0" smtClean="0">
                <a:solidFill>
                  <a:srgbClr val="FF0000"/>
                </a:solidFill>
              </a:rPr>
              <a:t>project is impacted at a late date</a:t>
            </a:r>
            <a:r>
              <a:rPr lang="en-US" dirty="0" smtClean="0"/>
              <a:t>, Pete should  speak to the manager, with Valeria, and propose a way forward. </a:t>
            </a:r>
            <a:r>
              <a:rPr lang="en-US" dirty="0" smtClean="0">
                <a:solidFill>
                  <a:srgbClr val="FF0000"/>
                </a:solidFill>
              </a:rPr>
              <a:t>Team responsibility to the manager and to each other</a:t>
            </a:r>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81297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2922698"/>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t>9.26.19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CC66FF"/>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10.10.19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10.22.19</a:t>
                      </a:r>
                      <a:endParaRPr lang="en-US" sz="1800" dirty="0"/>
                    </a:p>
                  </a:txBody>
                  <a:tcPr>
                    <a:solidFill>
                      <a:srgbClr val="FFFF00"/>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6576516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206840"/>
            <a:ext cx="7886700" cy="886159"/>
          </a:xfrm>
        </p:spPr>
        <p:txBody>
          <a:bodyPr/>
          <a:lstStyle/>
          <a:p>
            <a:r>
              <a:rPr lang="en-US" dirty="0" smtClean="0"/>
              <a:t>A Progressive Process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278492359"/>
              </p:ext>
            </p:extLst>
          </p:nvPr>
        </p:nvGraphicFramePr>
        <p:xfrm>
          <a:off x="779316" y="1397000"/>
          <a:ext cx="7741228" cy="3403600"/>
        </p:xfrm>
        <a:graphic>
          <a:graphicData uri="http://schemas.openxmlformats.org/drawingml/2006/table">
            <a:tbl>
              <a:tblPr firstRow="1" bandRow="1">
                <a:tableStyleId>{5C22544A-7EE6-4342-B048-85BDC9FD1C3A}</a:tableStyleId>
              </a:tblPr>
              <a:tblGrid>
                <a:gridCol w="3739701"/>
                <a:gridCol w="1413274"/>
                <a:gridCol w="2588253"/>
              </a:tblGrid>
              <a:tr h="370840">
                <a:tc>
                  <a:txBody>
                    <a:bodyPr/>
                    <a:lstStyle/>
                    <a:p>
                      <a:r>
                        <a:rPr lang="en-US" dirty="0" smtClean="0"/>
                        <a:t>Step</a:t>
                      </a:r>
                      <a:endParaRPr lang="en-US" dirty="0"/>
                    </a:p>
                  </a:txBody>
                  <a:tcPr/>
                </a:tc>
                <a:tc>
                  <a:txBody>
                    <a:bodyPr/>
                    <a:lstStyle/>
                    <a:p>
                      <a:r>
                        <a:rPr lang="en-US" dirty="0" smtClean="0"/>
                        <a:t>Due</a:t>
                      </a:r>
                      <a:endParaRPr lang="en-US" dirty="0"/>
                    </a:p>
                  </a:txBody>
                  <a:tcPr/>
                </a:tc>
                <a:tc>
                  <a:txBody>
                    <a:bodyPr/>
                    <a:lstStyle/>
                    <a:p>
                      <a:r>
                        <a:rPr lang="en-US" dirty="0" smtClean="0"/>
                        <a:t>Notes</a:t>
                      </a:r>
                      <a:endParaRPr lang="en-US" dirty="0"/>
                    </a:p>
                  </a:txBody>
                  <a:tcPr/>
                </a:tc>
              </a:tr>
              <a:tr h="370840">
                <a:tc>
                  <a:txBody>
                    <a:bodyPr/>
                    <a:lstStyle/>
                    <a:p>
                      <a:r>
                        <a:rPr lang="en-US" dirty="0" smtClean="0"/>
                        <a:t>Discuss a topic</a:t>
                      </a:r>
                      <a:endParaRPr lang="en-US" dirty="0"/>
                    </a:p>
                  </a:txBody>
                  <a:tcPr/>
                </a:tc>
                <a:tc>
                  <a:txBody>
                    <a:bodyPr/>
                    <a:lstStyle/>
                    <a:p>
                      <a:r>
                        <a:rPr lang="en-US" dirty="0" smtClean="0"/>
                        <a:t>2.7.19</a:t>
                      </a:r>
                      <a:endParaRPr lang="en-US" dirty="0"/>
                    </a:p>
                  </a:txBody>
                  <a:tcPr/>
                </a:tc>
                <a:tc>
                  <a:txBody>
                    <a:bodyPr/>
                    <a:lstStyle/>
                    <a:p>
                      <a:r>
                        <a:rPr lang="en-US" dirty="0" smtClean="0"/>
                        <a:t>1 paragraph on end product (Bring to Class)</a:t>
                      </a:r>
                      <a:endParaRPr lang="en-US" dirty="0"/>
                    </a:p>
                  </a:txBody>
                  <a:tcPr/>
                </a:tc>
              </a:tr>
              <a:tr h="370840">
                <a:tc>
                  <a:txBody>
                    <a:bodyPr/>
                    <a:lstStyle/>
                    <a:p>
                      <a:r>
                        <a:rPr lang="en-US" dirty="0" smtClean="0"/>
                        <a:t>Propose a topic/ company</a:t>
                      </a:r>
                      <a:endParaRPr lang="en-US" dirty="0"/>
                    </a:p>
                  </a:txBody>
                  <a:tcPr/>
                </a:tc>
                <a:tc>
                  <a:txBody>
                    <a:bodyPr/>
                    <a:lstStyle/>
                    <a:p>
                      <a:r>
                        <a:rPr lang="en-US" dirty="0" smtClean="0"/>
                        <a:t>2.14.19</a:t>
                      </a:r>
                      <a:endParaRPr lang="en-US" dirty="0"/>
                    </a:p>
                  </a:txBody>
                  <a:tcPr/>
                </a:tc>
                <a:tc>
                  <a:txBody>
                    <a:bodyPr/>
                    <a:lstStyle/>
                    <a:p>
                      <a:r>
                        <a:rPr lang="en-US" dirty="0" smtClean="0"/>
                        <a:t>600 words</a:t>
                      </a:r>
                      <a:r>
                        <a:rPr lang="en-US" baseline="0" dirty="0" smtClean="0"/>
                        <a:t> overview of the paper (</a:t>
                      </a:r>
                      <a:r>
                        <a:rPr lang="en-US" baseline="0" dirty="0" err="1" smtClean="0"/>
                        <a:t>Turnin</a:t>
                      </a:r>
                      <a:r>
                        <a:rPr lang="en-US" baseline="0" dirty="0" smtClean="0"/>
                        <a:t>)</a:t>
                      </a:r>
                      <a:endParaRPr lang="en-US" dirty="0"/>
                    </a:p>
                  </a:txBody>
                  <a:tcPr/>
                </a:tc>
              </a:tr>
              <a:tr h="370840">
                <a:tc>
                  <a:txBody>
                    <a:bodyPr/>
                    <a:lstStyle/>
                    <a:p>
                      <a:r>
                        <a:rPr lang="en-US" dirty="0" smtClean="0"/>
                        <a:t>Abstract/Outline</a:t>
                      </a:r>
                      <a:endParaRPr lang="en-US" dirty="0"/>
                    </a:p>
                  </a:txBody>
                  <a:tcPr/>
                </a:tc>
                <a:tc>
                  <a:txBody>
                    <a:bodyPr/>
                    <a:lstStyle/>
                    <a:p>
                      <a:r>
                        <a:rPr lang="en-US" dirty="0" smtClean="0"/>
                        <a:t>2.26.19</a:t>
                      </a:r>
                      <a:endParaRPr lang="en-US" dirty="0"/>
                    </a:p>
                  </a:txBody>
                  <a:tcPr/>
                </a:tc>
                <a:tc>
                  <a:txBody>
                    <a:bodyPr/>
                    <a:lstStyle/>
                    <a:p>
                      <a:r>
                        <a:rPr lang="en-US" dirty="0" smtClean="0"/>
                        <a:t>Skeleton of the paper</a:t>
                      </a:r>
                      <a:endParaRPr lang="en-US" dirty="0"/>
                    </a:p>
                  </a:txBody>
                  <a:tcPr/>
                </a:tc>
              </a:tr>
              <a:tr h="370840">
                <a:tc>
                  <a:txBody>
                    <a:bodyPr/>
                    <a:lstStyle/>
                    <a:p>
                      <a:r>
                        <a:rPr lang="en-US" dirty="0" smtClean="0"/>
                        <a:t>Research Deliverable</a:t>
                      </a:r>
                      <a:endParaRPr lang="en-US" dirty="0"/>
                    </a:p>
                  </a:txBody>
                  <a:tcPr/>
                </a:tc>
                <a:tc>
                  <a:txBody>
                    <a:bodyPr/>
                    <a:lstStyle/>
                    <a:p>
                      <a:r>
                        <a:rPr lang="en-US" dirty="0" smtClean="0"/>
                        <a:t>3.5.19</a:t>
                      </a:r>
                      <a:endParaRPr lang="en-US" dirty="0"/>
                    </a:p>
                  </a:txBody>
                  <a:tcPr/>
                </a:tc>
                <a:tc>
                  <a:txBody>
                    <a:bodyPr/>
                    <a:lstStyle/>
                    <a:p>
                      <a:r>
                        <a:rPr lang="en-US" dirty="0" smtClean="0"/>
                        <a:t>Support Element</a:t>
                      </a:r>
                      <a:endParaRPr lang="en-US" dirty="0"/>
                    </a:p>
                  </a:txBody>
                  <a:tcPr/>
                </a:tc>
              </a:tr>
              <a:tr h="370840">
                <a:tc>
                  <a:txBody>
                    <a:bodyPr/>
                    <a:lstStyle/>
                    <a:p>
                      <a:r>
                        <a:rPr lang="en-US" dirty="0" smtClean="0"/>
                        <a:t>Draft</a:t>
                      </a:r>
                      <a:endParaRPr lang="en-US" dirty="0"/>
                    </a:p>
                  </a:txBody>
                  <a:tcPr/>
                </a:tc>
                <a:tc>
                  <a:txBody>
                    <a:bodyPr/>
                    <a:lstStyle/>
                    <a:p>
                      <a:r>
                        <a:rPr lang="en-US" dirty="0" smtClean="0"/>
                        <a:t>3.12.19</a:t>
                      </a:r>
                      <a:endParaRPr lang="en-US" dirty="0"/>
                    </a:p>
                  </a:txBody>
                  <a:tcPr/>
                </a:tc>
                <a:tc>
                  <a:txBody>
                    <a:bodyPr/>
                    <a:lstStyle/>
                    <a:p>
                      <a:r>
                        <a:rPr lang="en-US" dirty="0" smtClean="0"/>
                        <a:t>Complete paper, but needing edit</a:t>
                      </a:r>
                      <a:endParaRPr lang="en-US" dirty="0"/>
                    </a:p>
                  </a:txBody>
                  <a:tcPr/>
                </a:tc>
              </a:tr>
              <a:tr h="370840">
                <a:tc>
                  <a:txBody>
                    <a:bodyPr/>
                    <a:lstStyle/>
                    <a:p>
                      <a:r>
                        <a:rPr lang="en-US" dirty="0" smtClean="0"/>
                        <a:t>Final Submission </a:t>
                      </a:r>
                      <a:endParaRPr lang="en-US" dirty="0"/>
                    </a:p>
                  </a:txBody>
                  <a:tcPr/>
                </a:tc>
                <a:tc>
                  <a:txBody>
                    <a:bodyPr/>
                    <a:lstStyle/>
                    <a:p>
                      <a:r>
                        <a:rPr lang="en-US" dirty="0" smtClean="0"/>
                        <a:t>3.19.19</a:t>
                      </a:r>
                      <a:endParaRPr lang="en-US" dirty="0"/>
                    </a:p>
                  </a:txBody>
                  <a:tcPr/>
                </a:tc>
                <a:tc>
                  <a:txBody>
                    <a:bodyPr/>
                    <a:lstStyle/>
                    <a:p>
                      <a:r>
                        <a:rPr lang="en-US" dirty="0" smtClean="0"/>
                        <a:t>Final product</a:t>
                      </a:r>
                      <a:endParaRPr lang="en-US" dirty="0"/>
                    </a:p>
                  </a:txBody>
                  <a:tcPr/>
                </a:tc>
              </a:tr>
            </a:tbl>
          </a:graphicData>
        </a:graphic>
      </p:graphicFrame>
    </p:spTree>
    <p:extLst>
      <p:ext uri="{BB962C8B-B14F-4D97-AF65-F5344CB8AC3E}">
        <p14:creationId xmlns:p14="http://schemas.microsoft.com/office/powerpoint/2010/main" val="4171320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7" y="87085"/>
            <a:ext cx="7195457" cy="65405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61440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3" y="154886"/>
            <a:ext cx="7886700" cy="886159"/>
          </a:xfrm>
        </p:spPr>
        <p:txBody>
          <a:bodyPr/>
          <a:lstStyle/>
          <a:p>
            <a:r>
              <a:rPr lang="en-US" dirty="0" smtClean="0"/>
              <a:t>Topic Areas</a:t>
            </a:r>
            <a:endParaRPr lang="en-US" dirty="0"/>
          </a:p>
        </p:txBody>
      </p:sp>
      <p:sp>
        <p:nvSpPr>
          <p:cNvPr id="3" name="Content Placeholder 2"/>
          <p:cNvSpPr>
            <a:spLocks noGrp="1"/>
          </p:cNvSpPr>
          <p:nvPr>
            <p:ph idx="1"/>
          </p:nvPr>
        </p:nvSpPr>
        <p:spPr>
          <a:xfrm>
            <a:off x="628650" y="1132610"/>
            <a:ext cx="7886700" cy="4722760"/>
          </a:xfrm>
        </p:spPr>
        <p:txBody>
          <a:bodyPr/>
          <a:lstStyle/>
          <a:p>
            <a:r>
              <a:rPr lang="en-US" dirty="0"/>
              <a:t>Networks, AI, wireless, IC technology, drones, driverless cars,  robotics, are all moving at high speed</a:t>
            </a:r>
          </a:p>
        </p:txBody>
      </p:sp>
      <p:sp>
        <p:nvSpPr>
          <p:cNvPr id="4" name="TextBox 3"/>
          <p:cNvSpPr txBox="1"/>
          <p:nvPr/>
        </p:nvSpPr>
        <p:spPr>
          <a:xfrm>
            <a:off x="581891" y="2296391"/>
            <a:ext cx="7824355" cy="3416320"/>
          </a:xfrm>
          <a:prstGeom prst="rect">
            <a:avLst/>
          </a:prstGeom>
          <a:noFill/>
          <a:ln>
            <a:solidFill>
              <a:schemeClr val="bg1"/>
            </a:solidFill>
          </a:ln>
        </p:spPr>
        <p:txBody>
          <a:bodyPr wrap="square" rtlCol="0">
            <a:spAutoFit/>
          </a:bodyPr>
          <a:lstStyle/>
          <a:p>
            <a:r>
              <a:rPr lang="en-US" dirty="0" smtClean="0">
                <a:solidFill>
                  <a:schemeClr val="bg1"/>
                </a:solidFill>
              </a:rPr>
              <a:t>Examples:</a:t>
            </a:r>
          </a:p>
          <a:p>
            <a:r>
              <a:rPr lang="en-US" dirty="0" smtClean="0">
                <a:solidFill>
                  <a:schemeClr val="bg1"/>
                </a:solidFill>
              </a:rPr>
              <a:t>-A wireless Chipset company that has large market share in 4G proposes a 5G Project (</a:t>
            </a:r>
            <a:r>
              <a:rPr lang="en-US" dirty="0" err="1" smtClean="0">
                <a:solidFill>
                  <a:schemeClr val="bg1"/>
                </a:solidFill>
              </a:rPr>
              <a:t>Nvidia</a:t>
            </a:r>
            <a:r>
              <a:rPr lang="en-US" dirty="0" smtClean="0">
                <a:solidFill>
                  <a:schemeClr val="bg1"/>
                </a:solidFill>
              </a:rPr>
              <a:t>, Intel, Qualcomm, </a:t>
            </a:r>
            <a:r>
              <a:rPr lang="en-US" dirty="0" err="1" smtClean="0">
                <a:solidFill>
                  <a:schemeClr val="bg1"/>
                </a:solidFill>
              </a:rPr>
              <a:t>Nvidia</a:t>
            </a:r>
            <a:r>
              <a:rPr lang="en-US" dirty="0" smtClean="0">
                <a:solidFill>
                  <a:schemeClr val="bg1"/>
                </a:solidFill>
              </a:rPr>
              <a:t>)</a:t>
            </a:r>
          </a:p>
          <a:p>
            <a:r>
              <a:rPr lang="en-US" dirty="0" smtClean="0">
                <a:solidFill>
                  <a:schemeClr val="bg1"/>
                </a:solidFill>
              </a:rPr>
              <a:t>-An established Networking company proposes adding extensions to its product line </a:t>
            </a:r>
          </a:p>
          <a:p>
            <a:r>
              <a:rPr lang="en-US" dirty="0" smtClean="0">
                <a:solidFill>
                  <a:schemeClr val="bg1"/>
                </a:solidFill>
              </a:rPr>
              <a:t>-A GPS company that sells navigation units considers expanding to address autonomous cars</a:t>
            </a:r>
          </a:p>
          <a:p>
            <a:r>
              <a:rPr lang="en-US" dirty="0" smtClean="0">
                <a:solidFill>
                  <a:schemeClr val="bg1"/>
                </a:solidFill>
              </a:rPr>
              <a:t>-Network company considers adding big data services by adding  analytics to their process</a:t>
            </a:r>
          </a:p>
          <a:p>
            <a:pPr marL="285750" indent="-285750">
              <a:buFontTx/>
              <a:buChar char="-"/>
            </a:pPr>
            <a:r>
              <a:rPr lang="en-US" dirty="0" smtClean="0">
                <a:solidFill>
                  <a:schemeClr val="bg1"/>
                </a:solidFill>
              </a:rPr>
              <a:t>A startup team out of Google wants to build driverless cars</a:t>
            </a:r>
          </a:p>
          <a:p>
            <a:pPr marL="285750" indent="-285750">
              <a:buFontTx/>
              <a:buChar char="-"/>
            </a:pP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3034061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09600" y="304800"/>
            <a:ext cx="8229600" cy="1384300"/>
          </a:xfrm>
        </p:spPr>
        <p:txBody>
          <a:bodyPr/>
          <a:lstStyle/>
          <a:p>
            <a:pPr algn="ctr" eaLnBrk="1" hangingPunct="1">
              <a:defRPr/>
            </a:pPr>
            <a:r>
              <a:rPr lang="en-US" dirty="0" smtClean="0"/>
              <a:t>The Opportunity (1)</a:t>
            </a:r>
          </a:p>
        </p:txBody>
      </p:sp>
      <p:sp>
        <p:nvSpPr>
          <p:cNvPr id="10243" name="Rectangle 3"/>
          <p:cNvSpPr>
            <a:spLocks noGrp="1" noChangeArrowheads="1"/>
          </p:cNvSpPr>
          <p:nvPr>
            <p:ph type="body" idx="1"/>
          </p:nvPr>
        </p:nvSpPr>
        <p:spPr>
          <a:xfrm>
            <a:off x="618259" y="1856061"/>
            <a:ext cx="7886700" cy="2793963"/>
          </a:xfrm>
        </p:spPr>
        <p:txBody>
          <a:bodyPr>
            <a:normAutofit fontScale="85000" lnSpcReduction="20000"/>
          </a:bodyPr>
          <a:lstStyle/>
          <a:p>
            <a:pPr eaLnBrk="1" hangingPunct="1">
              <a:lnSpc>
                <a:spcPct val="90000"/>
              </a:lnSpc>
              <a:defRPr/>
            </a:pPr>
            <a:r>
              <a:rPr lang="en-US" sz="2800" dirty="0" smtClean="0"/>
              <a:t>What is the Product or Service?</a:t>
            </a:r>
          </a:p>
          <a:p>
            <a:pPr eaLnBrk="1" hangingPunct="1">
              <a:lnSpc>
                <a:spcPct val="90000"/>
              </a:lnSpc>
              <a:buNone/>
              <a:defRPr/>
            </a:pPr>
            <a:endParaRPr lang="en-US" sz="2800" dirty="0" smtClean="0"/>
          </a:p>
          <a:p>
            <a:pPr lvl="1" eaLnBrk="1" hangingPunct="1">
              <a:lnSpc>
                <a:spcPct val="90000"/>
              </a:lnSpc>
              <a:defRPr/>
            </a:pPr>
            <a:r>
              <a:rPr lang="en-US" sz="2400" dirty="0" smtClean="0">
                <a:solidFill>
                  <a:srgbClr val="FFFF00"/>
                </a:solidFill>
              </a:rPr>
              <a:t>Product or Service Description</a:t>
            </a:r>
          </a:p>
          <a:p>
            <a:pPr lvl="1" eaLnBrk="1" hangingPunct="1">
              <a:lnSpc>
                <a:spcPct val="90000"/>
              </a:lnSpc>
              <a:defRPr/>
            </a:pPr>
            <a:r>
              <a:rPr lang="en-US" sz="2400" dirty="0" smtClean="0">
                <a:solidFill>
                  <a:srgbClr val="FFFF00"/>
                </a:solidFill>
              </a:rPr>
              <a:t>History of Successful ventures</a:t>
            </a:r>
          </a:p>
          <a:p>
            <a:pPr lvl="1" eaLnBrk="1" hangingPunct="1">
              <a:lnSpc>
                <a:spcPct val="90000"/>
              </a:lnSpc>
              <a:defRPr/>
            </a:pPr>
            <a:r>
              <a:rPr lang="en-US" sz="2400" dirty="0" smtClean="0">
                <a:solidFill>
                  <a:srgbClr val="FFFF00"/>
                </a:solidFill>
              </a:rPr>
              <a:t>Need for the Product/Service</a:t>
            </a:r>
          </a:p>
          <a:p>
            <a:pPr lvl="1" eaLnBrk="1" hangingPunct="1">
              <a:lnSpc>
                <a:spcPct val="90000"/>
              </a:lnSpc>
              <a:defRPr/>
            </a:pPr>
            <a:r>
              <a:rPr lang="en-US" sz="2400" dirty="0" smtClean="0">
                <a:solidFill>
                  <a:srgbClr val="FFFF00"/>
                </a:solidFill>
              </a:rPr>
              <a:t>Proposed Enhancements</a:t>
            </a:r>
          </a:p>
          <a:p>
            <a:pPr lvl="1" eaLnBrk="1" hangingPunct="1">
              <a:lnSpc>
                <a:spcPct val="90000"/>
              </a:lnSpc>
              <a:defRPr/>
            </a:pPr>
            <a:r>
              <a:rPr lang="en-US" sz="2400" dirty="0" smtClean="0">
                <a:solidFill>
                  <a:srgbClr val="FFFF00"/>
                </a:solidFill>
              </a:rPr>
              <a:t>How does your Core Strength relate to the product or service?</a:t>
            </a:r>
          </a:p>
          <a:p>
            <a:pPr lvl="1" eaLnBrk="1" hangingPunct="1">
              <a:lnSpc>
                <a:spcPct val="90000"/>
              </a:lnSpc>
              <a:defRPr/>
            </a:pPr>
            <a:r>
              <a:rPr lang="en-US" sz="2400" dirty="0" smtClean="0">
                <a:solidFill>
                  <a:srgbClr val="FFFF00"/>
                </a:solidFill>
              </a:rPr>
              <a:t>Do you outsource for the capabilities outside of your Core Strengths?</a:t>
            </a:r>
            <a:endParaRPr lang="en-US" sz="2800" dirty="0" smtClean="0">
              <a:solidFill>
                <a:srgbClr val="FFFF00"/>
              </a:solidFill>
            </a:endParaRPr>
          </a:p>
          <a:p>
            <a:pPr eaLnBrk="1" hangingPunct="1">
              <a:lnSpc>
                <a:spcPct val="90000"/>
              </a:lnSpc>
              <a:buFontTx/>
              <a:buNone/>
              <a:defRPr/>
            </a:pPr>
            <a:endParaRPr lang="en-US" sz="2800" dirty="0" smtClean="0"/>
          </a:p>
          <a:p>
            <a:pPr eaLnBrk="1" hangingPunct="1">
              <a:lnSpc>
                <a:spcPct val="90000"/>
              </a:lnSpc>
              <a:buFontTx/>
              <a:buNone/>
              <a:defRPr/>
            </a:pPr>
            <a:endParaRPr lang="en-US" sz="2800" dirty="0" smtClean="0"/>
          </a:p>
          <a:p>
            <a:pPr eaLnBrk="1" hangingPunct="1">
              <a:lnSpc>
                <a:spcPct val="90000"/>
              </a:lnSpc>
              <a:buFontTx/>
              <a:buNone/>
              <a:defRPr/>
            </a:pPr>
            <a:endParaRPr lang="en-US" sz="2800" dirty="0" smtClean="0"/>
          </a:p>
        </p:txBody>
      </p:sp>
      <p:sp>
        <p:nvSpPr>
          <p:cNvPr id="2" name="TextBox 1"/>
          <p:cNvSpPr txBox="1"/>
          <p:nvPr/>
        </p:nvSpPr>
        <p:spPr>
          <a:xfrm>
            <a:off x="203200" y="5122718"/>
            <a:ext cx="8589818" cy="1569660"/>
          </a:xfrm>
          <a:prstGeom prst="rect">
            <a:avLst/>
          </a:prstGeom>
          <a:noFill/>
          <a:ln>
            <a:solidFill>
              <a:schemeClr val="bg1"/>
            </a:solidFill>
          </a:ln>
        </p:spPr>
        <p:txBody>
          <a:bodyPr wrap="square" rtlCol="0">
            <a:spAutoFit/>
          </a:bodyPr>
          <a:lstStyle/>
          <a:p>
            <a:pPr algn="ctr"/>
            <a:r>
              <a:rPr lang="en-US" sz="3200" dirty="0" smtClean="0">
                <a:solidFill>
                  <a:schemeClr val="bg1"/>
                </a:solidFill>
              </a:rPr>
              <a:t>Here the author can be specific  --How to extend previous core strengths into a future product area?</a:t>
            </a:r>
            <a:endParaRPr lang="en-US" sz="3200" dirty="0">
              <a:solidFill>
                <a:schemeClr val="bg1"/>
              </a:solidFill>
            </a:endParaRPr>
          </a:p>
        </p:txBody>
      </p:sp>
    </p:spTree>
    <p:extLst>
      <p:ext uri="{BB962C8B-B14F-4D97-AF65-F5344CB8AC3E}">
        <p14:creationId xmlns:p14="http://schemas.microsoft.com/office/powerpoint/2010/main" val="15218610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Opportunity (2) </a:t>
            </a:r>
            <a:endParaRPr lang="en-US" dirty="0"/>
          </a:p>
        </p:txBody>
      </p:sp>
      <p:sp>
        <p:nvSpPr>
          <p:cNvPr id="3" name="Content Placeholder 2"/>
          <p:cNvSpPr>
            <a:spLocks noGrp="1"/>
          </p:cNvSpPr>
          <p:nvPr>
            <p:ph idx="1"/>
          </p:nvPr>
        </p:nvSpPr>
        <p:spPr>
          <a:xfrm>
            <a:off x="675409" y="2223206"/>
            <a:ext cx="7886700" cy="2793963"/>
          </a:xfrm>
        </p:spPr>
        <p:txBody>
          <a:bodyPr/>
          <a:lstStyle/>
          <a:p>
            <a:pPr eaLnBrk="1" hangingPunct="1">
              <a:lnSpc>
                <a:spcPct val="90000"/>
              </a:lnSpc>
              <a:defRPr/>
            </a:pPr>
            <a:r>
              <a:rPr lang="en-US" dirty="0" smtClean="0"/>
              <a:t>Why is this now an Opportunity?</a:t>
            </a:r>
          </a:p>
          <a:p>
            <a:pPr eaLnBrk="1" hangingPunct="1">
              <a:lnSpc>
                <a:spcPct val="90000"/>
              </a:lnSpc>
              <a:buFontTx/>
              <a:buNone/>
              <a:defRPr/>
            </a:pPr>
            <a:endParaRPr lang="en-US" dirty="0" smtClean="0"/>
          </a:p>
          <a:p>
            <a:pPr eaLnBrk="1" hangingPunct="1">
              <a:lnSpc>
                <a:spcPct val="90000"/>
              </a:lnSpc>
              <a:defRPr/>
            </a:pPr>
            <a:r>
              <a:rPr lang="en-US" dirty="0" smtClean="0"/>
              <a:t>What is the business concept that will address this need or take advantage of the opportunity?</a:t>
            </a:r>
          </a:p>
          <a:p>
            <a:pPr eaLnBrk="1" hangingPunct="1">
              <a:lnSpc>
                <a:spcPct val="90000"/>
              </a:lnSpc>
              <a:buFontTx/>
              <a:buNone/>
              <a:defRPr/>
            </a:pPr>
            <a:endParaRPr lang="en-US" dirty="0" smtClean="0"/>
          </a:p>
          <a:p>
            <a:pPr eaLnBrk="1" hangingPunct="1">
              <a:lnSpc>
                <a:spcPct val="90000"/>
              </a:lnSpc>
              <a:defRPr/>
            </a:pPr>
            <a:r>
              <a:rPr lang="en-US" dirty="0" smtClean="0"/>
              <a:t>Is the market large and growing?  Or is it a small niche market but you expect it to grow?</a:t>
            </a:r>
          </a:p>
          <a:p>
            <a:endParaRPr lang="en-US" dirty="0"/>
          </a:p>
        </p:txBody>
      </p:sp>
      <p:sp>
        <p:nvSpPr>
          <p:cNvPr id="4" name="TextBox 3"/>
          <p:cNvSpPr txBox="1"/>
          <p:nvPr/>
        </p:nvSpPr>
        <p:spPr>
          <a:xfrm>
            <a:off x="675409" y="5434445"/>
            <a:ext cx="7460673" cy="1384995"/>
          </a:xfrm>
          <a:prstGeom prst="rect">
            <a:avLst/>
          </a:prstGeom>
          <a:noFill/>
          <a:ln>
            <a:solidFill>
              <a:schemeClr val="bg1"/>
            </a:solidFill>
          </a:ln>
        </p:spPr>
        <p:txBody>
          <a:bodyPr wrap="square" rtlCol="0">
            <a:spAutoFit/>
          </a:bodyPr>
          <a:lstStyle/>
          <a:p>
            <a:pPr algn="ctr"/>
            <a:r>
              <a:rPr lang="en-US" sz="2800" dirty="0" smtClean="0">
                <a:solidFill>
                  <a:schemeClr val="bg1"/>
                </a:solidFill>
              </a:rPr>
              <a:t>Real world opportunities are key here.   Networks, AI, wireless, IC technology, drones, driverless cars,  robotics, are all moving at high speed </a:t>
            </a:r>
            <a:endParaRPr lang="en-US" sz="2800" dirty="0">
              <a:solidFill>
                <a:schemeClr val="bg1"/>
              </a:solidFill>
            </a:endParaRPr>
          </a:p>
        </p:txBody>
      </p:sp>
    </p:spTree>
    <p:extLst>
      <p:ext uri="{BB962C8B-B14F-4D97-AF65-F5344CB8AC3E}">
        <p14:creationId xmlns:p14="http://schemas.microsoft.com/office/powerpoint/2010/main" val="14373598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62395" y="0"/>
            <a:ext cx="8229600" cy="1384300"/>
          </a:xfrm>
        </p:spPr>
        <p:txBody>
          <a:bodyPr/>
          <a:lstStyle/>
          <a:p>
            <a:pPr algn="ctr" eaLnBrk="1" hangingPunct="1">
              <a:defRPr/>
            </a:pPr>
            <a:r>
              <a:rPr lang="en-US" dirty="0" smtClean="0"/>
              <a:t>The Industry</a:t>
            </a:r>
          </a:p>
        </p:txBody>
      </p:sp>
      <p:sp>
        <p:nvSpPr>
          <p:cNvPr id="7171" name="Rectangle 3"/>
          <p:cNvSpPr>
            <a:spLocks noGrp="1" noChangeArrowheads="1"/>
          </p:cNvSpPr>
          <p:nvPr>
            <p:ph type="body" idx="1"/>
          </p:nvPr>
        </p:nvSpPr>
        <p:spPr>
          <a:xfrm>
            <a:off x="670213" y="1136073"/>
            <a:ext cx="7886700" cy="3087923"/>
          </a:xfrm>
        </p:spPr>
        <p:txBody>
          <a:bodyPr/>
          <a:lstStyle/>
          <a:p>
            <a:pPr eaLnBrk="1" hangingPunct="1">
              <a:defRPr/>
            </a:pPr>
            <a:r>
              <a:rPr lang="en-US" sz="2400" dirty="0" smtClean="0"/>
              <a:t>What’s the nature/degree of competition in the industry?</a:t>
            </a:r>
          </a:p>
          <a:p>
            <a:pPr eaLnBrk="1" hangingPunct="1">
              <a:defRPr/>
            </a:pPr>
            <a:endParaRPr lang="en-US" sz="2400" dirty="0" smtClean="0"/>
          </a:p>
          <a:p>
            <a:pPr eaLnBrk="1" hangingPunct="1">
              <a:defRPr/>
            </a:pPr>
            <a:r>
              <a:rPr lang="en-US" sz="2400" dirty="0" smtClean="0"/>
              <a:t> Who are the main competitors?</a:t>
            </a:r>
          </a:p>
          <a:p>
            <a:pPr eaLnBrk="1" hangingPunct="1">
              <a:defRPr/>
            </a:pPr>
            <a:endParaRPr lang="en-US" sz="2400" dirty="0" smtClean="0"/>
          </a:p>
          <a:p>
            <a:pPr eaLnBrk="1" hangingPunct="1">
              <a:defRPr/>
            </a:pPr>
            <a:r>
              <a:rPr lang="en-US" sz="2400" dirty="0" smtClean="0"/>
              <a:t>How will the company differentiate itself from the competition?</a:t>
            </a:r>
          </a:p>
          <a:p>
            <a:pPr eaLnBrk="1" hangingPunct="1">
              <a:defRPr/>
            </a:pPr>
            <a:endParaRPr lang="en-US" sz="2400" dirty="0" smtClean="0"/>
          </a:p>
          <a:p>
            <a:pPr eaLnBrk="1" hangingPunct="1">
              <a:defRPr/>
            </a:pPr>
            <a:endParaRPr lang="en-US" dirty="0" smtClean="0"/>
          </a:p>
          <a:p>
            <a:pPr eaLnBrk="1" hangingPunct="1">
              <a:buFontTx/>
              <a:buNone/>
              <a:defRPr/>
            </a:pPr>
            <a:endParaRPr lang="en-US" dirty="0" smtClean="0"/>
          </a:p>
          <a:p>
            <a:pPr eaLnBrk="1" hangingPunct="1">
              <a:defRPr/>
            </a:pPr>
            <a:endParaRPr lang="en-US" sz="3600" dirty="0" smtClean="0"/>
          </a:p>
        </p:txBody>
      </p:sp>
      <p:sp>
        <p:nvSpPr>
          <p:cNvPr id="2" name="TextBox 1"/>
          <p:cNvSpPr txBox="1"/>
          <p:nvPr/>
        </p:nvSpPr>
        <p:spPr>
          <a:xfrm>
            <a:off x="665018" y="3730336"/>
            <a:ext cx="7824355" cy="3139321"/>
          </a:xfrm>
          <a:prstGeom prst="rect">
            <a:avLst/>
          </a:prstGeom>
          <a:noFill/>
          <a:ln>
            <a:solidFill>
              <a:schemeClr val="bg1"/>
            </a:solidFill>
          </a:ln>
        </p:spPr>
        <p:txBody>
          <a:bodyPr wrap="square" rtlCol="0">
            <a:spAutoFit/>
          </a:bodyPr>
          <a:lstStyle/>
          <a:p>
            <a:r>
              <a:rPr lang="en-US" dirty="0" smtClean="0">
                <a:solidFill>
                  <a:schemeClr val="bg1"/>
                </a:solidFill>
              </a:rPr>
              <a:t>Examples:</a:t>
            </a:r>
          </a:p>
          <a:p>
            <a:r>
              <a:rPr lang="en-US" dirty="0" smtClean="0">
                <a:solidFill>
                  <a:schemeClr val="bg1"/>
                </a:solidFill>
              </a:rPr>
              <a:t>-A wireless Chipset company that has large market share in 4G proposes a 5G Project (</a:t>
            </a:r>
            <a:r>
              <a:rPr lang="en-US" dirty="0" err="1" smtClean="0">
                <a:solidFill>
                  <a:schemeClr val="bg1"/>
                </a:solidFill>
              </a:rPr>
              <a:t>Nvidia</a:t>
            </a:r>
            <a:r>
              <a:rPr lang="en-US" dirty="0" smtClean="0">
                <a:solidFill>
                  <a:schemeClr val="bg1"/>
                </a:solidFill>
              </a:rPr>
              <a:t>, Intel, Qualcomm, </a:t>
            </a:r>
            <a:r>
              <a:rPr lang="en-US" dirty="0" err="1" smtClean="0">
                <a:solidFill>
                  <a:schemeClr val="bg1"/>
                </a:solidFill>
              </a:rPr>
              <a:t>Nvidia</a:t>
            </a:r>
            <a:r>
              <a:rPr lang="en-US" dirty="0" smtClean="0">
                <a:solidFill>
                  <a:schemeClr val="bg1"/>
                </a:solidFill>
              </a:rPr>
              <a:t>)</a:t>
            </a:r>
          </a:p>
          <a:p>
            <a:r>
              <a:rPr lang="en-US" dirty="0" smtClean="0">
                <a:solidFill>
                  <a:schemeClr val="bg1"/>
                </a:solidFill>
              </a:rPr>
              <a:t>-An established Networking company proposes adding extensions to its product line</a:t>
            </a:r>
          </a:p>
          <a:p>
            <a:r>
              <a:rPr lang="en-US" dirty="0" smtClean="0">
                <a:solidFill>
                  <a:schemeClr val="bg1"/>
                </a:solidFill>
              </a:rPr>
              <a:t>-A GPS company that sells navigation units considers expanding to address autonomous cars</a:t>
            </a:r>
          </a:p>
          <a:p>
            <a:r>
              <a:rPr lang="en-US" dirty="0" smtClean="0">
                <a:solidFill>
                  <a:schemeClr val="bg1"/>
                </a:solidFill>
              </a:rPr>
              <a:t>-Network company considers adding big data services by adding  analytics to their process</a:t>
            </a:r>
          </a:p>
          <a:p>
            <a:r>
              <a:rPr lang="en-US" dirty="0" smtClean="0">
                <a:solidFill>
                  <a:schemeClr val="bg1"/>
                </a:solidFill>
              </a:rPr>
              <a:t>- A startup team out of Google wants to build blimp-based telecom for cities</a:t>
            </a:r>
          </a:p>
          <a:p>
            <a:endParaRPr lang="en-US" dirty="0">
              <a:solidFill>
                <a:schemeClr val="bg1"/>
              </a:solidFill>
            </a:endParaRPr>
          </a:p>
        </p:txBody>
      </p:sp>
    </p:spTree>
    <p:extLst>
      <p:ext uri="{BB962C8B-B14F-4D97-AF65-F5344CB8AC3E}">
        <p14:creationId xmlns:p14="http://schemas.microsoft.com/office/powerpoint/2010/main" val="306446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914" y="92540"/>
            <a:ext cx="7886700" cy="886159"/>
          </a:xfrm>
        </p:spPr>
        <p:txBody>
          <a:bodyPr>
            <a:normAutofit fontScale="90000"/>
          </a:bodyPr>
          <a:lstStyle/>
          <a:p>
            <a:r>
              <a:rPr lang="en-US" dirty="0" smtClean="0"/>
              <a:t>An Example: Vertical Wireless Location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03552312"/>
              </p:ext>
            </p:extLst>
          </p:nvPr>
        </p:nvGraphicFramePr>
        <p:xfrm>
          <a:off x="197429" y="1183640"/>
          <a:ext cx="8655626" cy="5400040"/>
        </p:xfrm>
        <a:graphic>
          <a:graphicData uri="http://schemas.openxmlformats.org/drawingml/2006/table">
            <a:tbl>
              <a:tblPr firstRow="1" bandRow="1">
                <a:tableStyleId>{5C22544A-7EE6-4342-B048-85BDC9FD1C3A}</a:tableStyleId>
              </a:tblPr>
              <a:tblGrid>
                <a:gridCol w="1818408"/>
                <a:gridCol w="6837218"/>
              </a:tblGrid>
              <a:tr h="0">
                <a:tc>
                  <a:txBody>
                    <a:bodyPr/>
                    <a:lstStyle/>
                    <a:p>
                      <a:endParaRPr lang="en-US" dirty="0"/>
                    </a:p>
                  </a:txBody>
                  <a:tcPr/>
                </a:tc>
                <a:tc>
                  <a:txBody>
                    <a:bodyPr/>
                    <a:lstStyle/>
                    <a:p>
                      <a:endParaRPr lang="en-US" dirty="0"/>
                    </a:p>
                  </a:txBody>
                  <a:tcPr/>
                </a:tc>
              </a:tr>
              <a:tr h="370840">
                <a:tc>
                  <a:txBody>
                    <a:bodyPr/>
                    <a:lstStyle/>
                    <a:p>
                      <a:r>
                        <a:rPr lang="en-US" dirty="0" smtClean="0"/>
                        <a:t>Industry</a:t>
                      </a:r>
                      <a:r>
                        <a:rPr lang="en-US" baseline="0" dirty="0" smtClean="0"/>
                        <a:t> Area</a:t>
                      </a:r>
                      <a:endParaRPr lang="en-US" dirty="0"/>
                    </a:p>
                  </a:txBody>
                  <a:tcPr/>
                </a:tc>
                <a:tc>
                  <a:txBody>
                    <a:bodyPr/>
                    <a:lstStyle/>
                    <a:p>
                      <a:r>
                        <a:rPr lang="en-US" dirty="0" smtClean="0"/>
                        <a:t>Wireless communications and navigation</a:t>
                      </a:r>
                      <a:r>
                        <a:rPr lang="en-US" baseline="0" dirty="0" smtClean="0"/>
                        <a:t> area (cellular and GPS)</a:t>
                      </a:r>
                      <a:endParaRPr lang="en-US" dirty="0"/>
                    </a:p>
                  </a:txBody>
                  <a:tcPr/>
                </a:tc>
              </a:tr>
              <a:tr h="370840">
                <a:tc>
                  <a:txBody>
                    <a:bodyPr/>
                    <a:lstStyle/>
                    <a:p>
                      <a:r>
                        <a:rPr lang="en-US" dirty="0" smtClean="0"/>
                        <a:t>Company </a:t>
                      </a:r>
                      <a:endParaRPr lang="en-US" dirty="0"/>
                    </a:p>
                  </a:txBody>
                  <a:tcPr/>
                </a:tc>
                <a:tc>
                  <a:txBody>
                    <a:bodyPr/>
                    <a:lstStyle/>
                    <a:p>
                      <a:r>
                        <a:rPr lang="en-US" dirty="0" smtClean="0"/>
                        <a:t>NextNav LLC, founded by leaders from Qualcomm (cellular technology), Trimble (GPS), TI</a:t>
                      </a:r>
                      <a:r>
                        <a:rPr lang="en-US" baseline="0" dirty="0" smtClean="0"/>
                        <a:t> (semiconductor)</a:t>
                      </a:r>
                      <a:endParaRPr lang="en-US" dirty="0"/>
                    </a:p>
                  </a:txBody>
                  <a:tcPr/>
                </a:tc>
              </a:tr>
              <a:tr h="370840">
                <a:tc>
                  <a:txBody>
                    <a:bodyPr/>
                    <a:lstStyle/>
                    <a:p>
                      <a:r>
                        <a:rPr lang="en-US" dirty="0" smtClean="0"/>
                        <a:t>Product Overview</a:t>
                      </a:r>
                      <a:endParaRPr lang="en-US" dirty="0"/>
                    </a:p>
                  </a:txBody>
                  <a:tcPr/>
                </a:tc>
                <a:tc>
                  <a:txBody>
                    <a:bodyPr/>
                    <a:lstStyle/>
                    <a:p>
                      <a:r>
                        <a:rPr lang="en-US" dirty="0" smtClean="0"/>
                        <a:t>Vertical</a:t>
                      </a:r>
                      <a:r>
                        <a:rPr lang="en-US" baseline="0" dirty="0" smtClean="0"/>
                        <a:t> location capability that can be added to mass market smartphones, providing floor level (&lt;3m vertical error) location in high rise buildings</a:t>
                      </a:r>
                      <a:endParaRPr lang="en-US" dirty="0"/>
                    </a:p>
                  </a:txBody>
                  <a:tcPr/>
                </a:tc>
              </a:tr>
              <a:tr h="370840">
                <a:tc>
                  <a:txBody>
                    <a:bodyPr/>
                    <a:lstStyle/>
                    <a:p>
                      <a:r>
                        <a:rPr lang="en-US" dirty="0" smtClean="0"/>
                        <a:t>Why the topic?</a:t>
                      </a:r>
                      <a:endParaRPr lang="en-US" dirty="0"/>
                    </a:p>
                  </a:txBody>
                  <a:tcPr/>
                </a:tc>
                <a:tc>
                  <a:txBody>
                    <a:bodyPr/>
                    <a:lstStyle/>
                    <a:p>
                      <a:pPr marL="342900" indent="-342900">
                        <a:buAutoNum type="alphaLcPeriod"/>
                      </a:pPr>
                      <a:r>
                        <a:rPr lang="en-US" baseline="0" dirty="0" smtClean="0"/>
                        <a:t>Precise vertical location  is a valuable capability that cannot be satisfied by existing mobile devices </a:t>
                      </a:r>
                    </a:p>
                    <a:p>
                      <a:pPr marL="342900" indent="-342900">
                        <a:buAutoNum type="alphaLcPeriod"/>
                      </a:pPr>
                      <a:r>
                        <a:rPr lang="en-US" baseline="0" dirty="0" smtClean="0"/>
                        <a:t>GPS and </a:t>
                      </a:r>
                      <a:r>
                        <a:rPr lang="en-US" baseline="0" dirty="0" err="1" smtClean="0"/>
                        <a:t>WiFi</a:t>
                      </a:r>
                      <a:r>
                        <a:rPr lang="en-US" baseline="0" dirty="0" smtClean="0"/>
                        <a:t> location cannot provide sufficient vertical precision to define a single floor level (10-20  m accuracy = 3 to 6 floors)</a:t>
                      </a:r>
                    </a:p>
                    <a:p>
                      <a:pPr marL="342900" indent="-342900">
                        <a:buAutoNum type="alphaLcPeriod"/>
                      </a:pPr>
                      <a:r>
                        <a:rPr lang="en-US" baseline="0" dirty="0" smtClean="0"/>
                        <a:t>NextNav engineers have identified a technology that can provide the precise vertical positioining, that can be implemented at low incremental cost to all US mass market wireless smartphones (around 150M units per year by 2019)</a:t>
                      </a:r>
                    </a:p>
                    <a:p>
                      <a:pPr marL="342900" indent="-342900">
                        <a:buAutoNum type="alphaLcPeriod"/>
                      </a:pPr>
                      <a:r>
                        <a:rPr lang="en-US" baseline="0" dirty="0" smtClean="0"/>
                        <a:t>The infrastructure cost of this solution, for covering the top 50 US cities, is modest, expected to be less than $10M </a:t>
                      </a:r>
                    </a:p>
                    <a:p>
                      <a:pPr marL="342900" indent="-342900">
                        <a:buAutoNum type="alphaLcPeriod"/>
                      </a:pPr>
                      <a:endParaRPr lang="en-US" dirty="0"/>
                    </a:p>
                  </a:txBody>
                  <a:tcPr/>
                </a:tc>
              </a:tr>
            </a:tbl>
          </a:graphicData>
        </a:graphic>
      </p:graphicFrame>
    </p:spTree>
    <p:extLst>
      <p:ext uri="{BB962C8B-B14F-4D97-AF65-F5344CB8AC3E}">
        <p14:creationId xmlns:p14="http://schemas.microsoft.com/office/powerpoint/2010/main" val="39293633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Box 5"/>
          <p:cNvSpPr txBox="1"/>
          <p:nvPr/>
        </p:nvSpPr>
        <p:spPr>
          <a:xfrm>
            <a:off x="696190" y="671253"/>
            <a:ext cx="4675910" cy="4801314"/>
          </a:xfrm>
          <a:prstGeom prst="rect">
            <a:avLst/>
          </a:prstGeom>
          <a:noFill/>
        </p:spPr>
        <p:txBody>
          <a:bodyPr wrap="square" rtlCol="0">
            <a:spAutoFit/>
          </a:bodyPr>
          <a:lstStyle/>
          <a:p>
            <a:pPr algn="ctr"/>
            <a:r>
              <a:rPr lang="en-US" dirty="0" smtClean="0"/>
              <a:t>Agenda</a:t>
            </a:r>
          </a:p>
          <a:p>
            <a:pPr marL="285750" indent="-285750">
              <a:buFontTx/>
              <a:buChar char="-"/>
            </a:pPr>
            <a:r>
              <a:rPr lang="en-US" dirty="0" smtClean="0"/>
              <a:t>Direction/Feedback: </a:t>
            </a:r>
          </a:p>
          <a:p>
            <a:pPr marL="742950" lvl="1" indent="-285750">
              <a:buFontTx/>
              <a:buChar char="-"/>
            </a:pPr>
            <a:r>
              <a:rPr lang="en-US" dirty="0" smtClean="0"/>
              <a:t>Science vs Engineering</a:t>
            </a:r>
          </a:p>
          <a:p>
            <a:pPr marL="742950" lvl="1" indent="-285750">
              <a:buFontTx/>
              <a:buChar char="-"/>
            </a:pPr>
            <a:r>
              <a:rPr lang="en-US" dirty="0" smtClean="0"/>
              <a:t>Plagiarism and Teams </a:t>
            </a:r>
          </a:p>
          <a:p>
            <a:pPr marL="285750" indent="-285750">
              <a:buFontTx/>
              <a:buChar char="-"/>
            </a:pPr>
            <a:r>
              <a:rPr lang="en-US" dirty="0" smtClean="0"/>
              <a:t>Out of Class Assignment #2: </a:t>
            </a:r>
            <a:r>
              <a:rPr lang="en-US" dirty="0" err="1" smtClean="0"/>
              <a:t>Blockchain</a:t>
            </a:r>
            <a:endParaRPr lang="en-US" dirty="0" smtClean="0"/>
          </a:p>
          <a:p>
            <a:pPr marL="285750" indent="-285750">
              <a:buFontTx/>
              <a:buChar char="-"/>
            </a:pPr>
            <a:r>
              <a:rPr lang="en-US" dirty="0" smtClean="0"/>
              <a:t>Midterm Paper </a:t>
            </a:r>
          </a:p>
          <a:p>
            <a:pPr marL="742950" lvl="1" indent="-285750">
              <a:buFontTx/>
              <a:buChar char="-"/>
            </a:pPr>
            <a:r>
              <a:rPr lang="en-US" dirty="0" smtClean="0"/>
              <a:t>Topic Submission </a:t>
            </a:r>
          </a:p>
          <a:p>
            <a:pPr marL="742950" lvl="1" indent="-285750">
              <a:buFontTx/>
              <a:buChar char="-"/>
            </a:pPr>
            <a:r>
              <a:rPr lang="en-US" dirty="0" smtClean="0"/>
              <a:t>Progressive steps to “5 Pager” midterm</a:t>
            </a:r>
            <a:endParaRPr lang="en-US" dirty="0"/>
          </a:p>
          <a:p>
            <a:pPr marL="285750" indent="-285750">
              <a:buFontTx/>
              <a:buChar char="-"/>
            </a:pPr>
            <a:r>
              <a:rPr lang="en-US" dirty="0" smtClean="0"/>
              <a:t>Topic Discussions</a:t>
            </a:r>
          </a:p>
          <a:p>
            <a:pPr marL="285750" indent="-285750">
              <a:buFontTx/>
              <a:buChar char="-"/>
            </a:pPr>
            <a:r>
              <a:rPr lang="en-US" dirty="0" err="1" smtClean="0"/>
              <a:t>Ch</a:t>
            </a:r>
            <a:r>
              <a:rPr lang="en-US" dirty="0" smtClean="0"/>
              <a:t> </a:t>
            </a:r>
            <a:r>
              <a:rPr lang="en-US" dirty="0"/>
              <a:t>3: Colonization and Contextualization </a:t>
            </a:r>
          </a:p>
          <a:p>
            <a:pPr marL="742950" lvl="1" indent="-285750">
              <a:buFontTx/>
              <a:buChar char="-"/>
            </a:pPr>
            <a:r>
              <a:rPr lang="en-US" dirty="0"/>
              <a:t>Impact of </a:t>
            </a:r>
            <a:r>
              <a:rPr lang="en-US" dirty="0" smtClean="0"/>
              <a:t>Technology</a:t>
            </a:r>
          </a:p>
          <a:p>
            <a:pPr marL="742950" lvl="1" indent="-285750">
              <a:buFontTx/>
              <a:buChar char="-"/>
            </a:pPr>
            <a:endParaRPr lang="en-US" dirty="0"/>
          </a:p>
          <a:p>
            <a:pPr marL="285750" indent="-285750">
              <a:buFontTx/>
              <a:buChar char="-"/>
            </a:pPr>
            <a:r>
              <a:rPr lang="en-US" dirty="0"/>
              <a:t>Writing Topics</a:t>
            </a:r>
          </a:p>
          <a:p>
            <a:pPr marL="742950" lvl="1" indent="-285750">
              <a:buFontTx/>
              <a:buChar char="-"/>
            </a:pPr>
            <a:r>
              <a:rPr lang="en-US" dirty="0"/>
              <a:t>Paragraph Construction </a:t>
            </a:r>
          </a:p>
          <a:p>
            <a:pPr marL="742950" lvl="1" indent="-285750">
              <a:buFontTx/>
              <a:buChar char="-"/>
            </a:pPr>
            <a:r>
              <a:rPr lang="en-US" dirty="0"/>
              <a:t>Passive Voice</a:t>
            </a:r>
          </a:p>
          <a:p>
            <a:pPr marL="742950" lvl="1"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80530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1973" y="2096950"/>
            <a:ext cx="934073" cy="1172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8039" r="27488"/>
          <a:stretch/>
        </p:blipFill>
        <p:spPr bwMode="auto">
          <a:xfrm>
            <a:off x="680418" y="3611858"/>
            <a:ext cx="979503" cy="1651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a:xfrm>
            <a:off x="3299635" y="1849249"/>
            <a:ext cx="1338828" cy="261610"/>
          </a:xfrm>
          <a:prstGeom prst="rect">
            <a:avLst/>
          </a:prstGeom>
          <a:noFill/>
        </p:spPr>
        <p:txBody>
          <a:bodyPr wrap="none" rtlCol="0">
            <a:spAutoFit/>
          </a:bodyPr>
          <a:lstStyle/>
          <a:p>
            <a:pPr algn="ctr"/>
            <a:r>
              <a:rPr lang="en-US" sz="1100" dirty="0"/>
              <a:t>NN Altitude Equip.</a:t>
            </a:r>
          </a:p>
        </p:txBody>
      </p:sp>
      <p:sp>
        <p:nvSpPr>
          <p:cNvPr id="42" name="TextBox 41"/>
          <p:cNvSpPr txBox="1"/>
          <p:nvPr/>
        </p:nvSpPr>
        <p:spPr>
          <a:xfrm>
            <a:off x="3259732" y="3533248"/>
            <a:ext cx="709317" cy="430887"/>
          </a:xfrm>
          <a:prstGeom prst="rect">
            <a:avLst/>
          </a:prstGeom>
          <a:noFill/>
        </p:spPr>
        <p:txBody>
          <a:bodyPr wrap="square" rtlCol="0">
            <a:spAutoFit/>
          </a:bodyPr>
          <a:lstStyle/>
          <a:p>
            <a:r>
              <a:rPr lang="en-US" sz="1100" i="1" dirty="0"/>
              <a:t>Altitude data</a:t>
            </a:r>
          </a:p>
        </p:txBody>
      </p:sp>
      <p:cxnSp>
        <p:nvCxnSpPr>
          <p:cNvPr id="45" name="Straight Arrow Connector 44"/>
          <p:cNvCxnSpPr>
            <a:cxnSpLocks/>
            <a:endCxn id="43" idx="3"/>
          </p:cNvCxnSpPr>
          <p:nvPr/>
        </p:nvCxnSpPr>
        <p:spPr>
          <a:xfrm>
            <a:off x="3854141" y="3301975"/>
            <a:ext cx="129029" cy="637238"/>
          </a:xfrm>
          <a:prstGeom prst="straightConnector1">
            <a:avLst/>
          </a:prstGeom>
          <a:ln w="12700">
            <a:solidFill>
              <a:schemeClr val="tx1"/>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3" name="Cloud 42"/>
          <p:cNvSpPr/>
          <p:nvPr/>
        </p:nvSpPr>
        <p:spPr>
          <a:xfrm>
            <a:off x="3157865" y="3865416"/>
            <a:ext cx="1650610" cy="1290709"/>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t>NextNav Cloud</a:t>
            </a:r>
          </a:p>
        </p:txBody>
      </p:sp>
      <p:cxnSp>
        <p:nvCxnSpPr>
          <p:cNvPr id="49" name="Straight Arrow Connector 48"/>
          <p:cNvCxnSpPr>
            <a:cxnSpLocks/>
          </p:cNvCxnSpPr>
          <p:nvPr/>
        </p:nvCxnSpPr>
        <p:spPr>
          <a:xfrm>
            <a:off x="1659921" y="4496519"/>
            <a:ext cx="1375802" cy="0"/>
          </a:xfrm>
          <a:prstGeom prst="straightConnector1">
            <a:avLst/>
          </a:prstGeom>
          <a:ln w="12700">
            <a:solidFill>
              <a:schemeClr val="tx1"/>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96463" y="4558469"/>
            <a:ext cx="727538" cy="427188"/>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a:t> </a:t>
            </a:r>
            <a:r>
              <a:rPr lang="en-US" sz="800" b="1" dirty="0"/>
              <a:t>NN Z Axis Client Software</a:t>
            </a:r>
          </a:p>
        </p:txBody>
      </p:sp>
      <p:sp>
        <p:nvSpPr>
          <p:cNvPr id="34" name="Title 33"/>
          <p:cNvSpPr>
            <a:spLocks noGrp="1"/>
          </p:cNvSpPr>
          <p:nvPr>
            <p:ph type="title"/>
          </p:nvPr>
        </p:nvSpPr>
        <p:spPr/>
        <p:txBody>
          <a:bodyPr/>
          <a:lstStyle/>
          <a:p>
            <a:r>
              <a:rPr lang="en-US" sz="3200" dirty="0" smtClean="0"/>
              <a:t>Altitude Service Components</a:t>
            </a:r>
            <a:endParaRPr lang="en-US" sz="3200" dirty="0"/>
          </a:p>
        </p:txBody>
      </p:sp>
      <p:sp>
        <p:nvSpPr>
          <p:cNvPr id="15" name="TextBox 14"/>
          <p:cNvSpPr txBox="1"/>
          <p:nvPr/>
        </p:nvSpPr>
        <p:spPr>
          <a:xfrm>
            <a:off x="2012634" y="4618811"/>
            <a:ext cx="670376" cy="261610"/>
          </a:xfrm>
          <a:prstGeom prst="rect">
            <a:avLst/>
          </a:prstGeom>
          <a:noFill/>
        </p:spPr>
        <p:txBody>
          <a:bodyPr wrap="none" rtlCol="0">
            <a:spAutoFit/>
          </a:bodyPr>
          <a:lstStyle/>
          <a:p>
            <a:r>
              <a:rPr lang="en-US" sz="1100" i="1" dirty="0"/>
              <a:t>Context</a:t>
            </a:r>
          </a:p>
        </p:txBody>
      </p:sp>
      <p:sp>
        <p:nvSpPr>
          <p:cNvPr id="60" name="TextBox 59"/>
          <p:cNvSpPr txBox="1"/>
          <p:nvPr/>
        </p:nvSpPr>
        <p:spPr>
          <a:xfrm>
            <a:off x="1984685" y="2041979"/>
            <a:ext cx="1275047" cy="1615827"/>
          </a:xfrm>
          <a:prstGeom prst="rect">
            <a:avLst/>
          </a:prstGeom>
          <a:noFill/>
        </p:spPr>
        <p:txBody>
          <a:bodyPr wrap="square" rtlCol="0">
            <a:spAutoFit/>
          </a:bodyPr>
          <a:lstStyle/>
          <a:p>
            <a:r>
              <a:rPr lang="en-US" sz="1100" i="1" dirty="0"/>
              <a:t>Non-radiating</a:t>
            </a:r>
          </a:p>
          <a:p>
            <a:r>
              <a:rPr lang="en-US" sz="1100" i="1" dirty="0"/>
              <a:t>Network</a:t>
            </a:r>
          </a:p>
          <a:p>
            <a:endParaRPr lang="en-US" sz="1100" i="1" dirty="0"/>
          </a:p>
          <a:p>
            <a:r>
              <a:rPr lang="en-US" sz="1100" i="1" dirty="0"/>
              <a:t>Uses LTE or other telemetry links</a:t>
            </a:r>
          </a:p>
          <a:p>
            <a:endParaRPr lang="en-US" sz="1100" i="1" dirty="0"/>
          </a:p>
          <a:p>
            <a:r>
              <a:rPr lang="en-US" sz="1100" i="1" dirty="0"/>
              <a:t>No spectrum </a:t>
            </a:r>
            <a:r>
              <a:rPr lang="en-US" sz="1100" i="1" dirty="0" smtClean="0"/>
              <a:t>required for commercial service</a:t>
            </a:r>
            <a:endParaRPr lang="en-US" sz="1100" i="1" dirty="0"/>
          </a:p>
        </p:txBody>
      </p:sp>
      <p:pic>
        <p:nvPicPr>
          <p:cNvPr id="55"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535"/>
          <a:stretch/>
        </p:blipFill>
        <p:spPr bwMode="auto">
          <a:xfrm>
            <a:off x="6663906" y="1927160"/>
            <a:ext cx="1363541" cy="10824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6172399" y="3009588"/>
            <a:ext cx="2361063" cy="338554"/>
          </a:xfrm>
          <a:prstGeom prst="rect">
            <a:avLst/>
          </a:prstGeom>
          <a:noFill/>
        </p:spPr>
        <p:txBody>
          <a:bodyPr wrap="square" rtlCol="0">
            <a:spAutoFit/>
          </a:bodyPr>
          <a:lstStyle/>
          <a:p>
            <a:pPr algn="ctr"/>
            <a:r>
              <a:rPr lang="en-US" sz="1600" dirty="0" smtClean="0"/>
              <a:t>Maps </a:t>
            </a:r>
            <a:endParaRPr lang="en-US" sz="1600" dirty="0"/>
          </a:p>
        </p:txBody>
      </p:sp>
      <p:sp>
        <p:nvSpPr>
          <p:cNvPr id="17" name="TextBox 16"/>
          <p:cNvSpPr txBox="1"/>
          <p:nvPr/>
        </p:nvSpPr>
        <p:spPr>
          <a:xfrm>
            <a:off x="6649397" y="994800"/>
            <a:ext cx="1378050" cy="646331"/>
          </a:xfrm>
          <a:prstGeom prst="rect">
            <a:avLst/>
          </a:prstGeom>
          <a:noFill/>
        </p:spPr>
        <p:txBody>
          <a:bodyPr wrap="square" rtlCol="0">
            <a:spAutoFit/>
          </a:bodyPr>
          <a:lstStyle/>
          <a:p>
            <a:pPr algn="ctr"/>
            <a:r>
              <a:rPr lang="en-US" b="1" u="sng" dirty="0" smtClean="0"/>
              <a:t>Applications and Services</a:t>
            </a:r>
            <a:endParaRPr lang="en-US" b="1" u="sng" dirty="0"/>
          </a:p>
        </p:txBody>
      </p:sp>
      <p:sp>
        <p:nvSpPr>
          <p:cNvPr id="59" name="TextBox 58"/>
          <p:cNvSpPr txBox="1"/>
          <p:nvPr/>
        </p:nvSpPr>
        <p:spPr>
          <a:xfrm>
            <a:off x="346509" y="1040967"/>
            <a:ext cx="1378050" cy="1200329"/>
          </a:xfrm>
          <a:prstGeom prst="rect">
            <a:avLst/>
          </a:prstGeom>
          <a:noFill/>
        </p:spPr>
        <p:txBody>
          <a:bodyPr wrap="square" rtlCol="0">
            <a:spAutoFit/>
          </a:bodyPr>
          <a:lstStyle/>
          <a:p>
            <a:pPr algn="ctr"/>
            <a:r>
              <a:rPr lang="en-US" b="1" u="sng" dirty="0"/>
              <a:t> Mass Market &amp; Public Safety Devices</a:t>
            </a:r>
          </a:p>
        </p:txBody>
      </p:sp>
      <p:sp>
        <p:nvSpPr>
          <p:cNvPr id="61" name="TextBox 60"/>
          <p:cNvSpPr txBox="1"/>
          <p:nvPr/>
        </p:nvSpPr>
        <p:spPr>
          <a:xfrm>
            <a:off x="3035722" y="1456466"/>
            <a:ext cx="1772753" cy="369332"/>
          </a:xfrm>
          <a:prstGeom prst="rect">
            <a:avLst/>
          </a:prstGeom>
          <a:noFill/>
        </p:spPr>
        <p:txBody>
          <a:bodyPr wrap="square" rtlCol="0">
            <a:spAutoFit/>
          </a:bodyPr>
          <a:lstStyle/>
          <a:p>
            <a:pPr algn="ctr"/>
            <a:r>
              <a:rPr lang="en-US" b="1" u="sng" dirty="0"/>
              <a:t>Infrastructure</a:t>
            </a:r>
          </a:p>
        </p:txBody>
      </p:sp>
      <p:cxnSp>
        <p:nvCxnSpPr>
          <p:cNvPr id="62" name="Straight Arrow Connector 61"/>
          <p:cNvCxnSpPr>
            <a:cxnSpLocks/>
            <a:endCxn id="55" idx="1"/>
          </p:cNvCxnSpPr>
          <p:nvPr/>
        </p:nvCxnSpPr>
        <p:spPr>
          <a:xfrm flipV="1">
            <a:off x="4337157" y="2468374"/>
            <a:ext cx="2326749" cy="1543804"/>
          </a:xfrm>
          <a:prstGeom prst="straightConnector1">
            <a:avLst/>
          </a:prstGeom>
          <a:ln w="12700">
            <a:solidFill>
              <a:schemeClr val="tx1"/>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4" name="Can 23"/>
          <p:cNvSpPr/>
          <p:nvPr/>
        </p:nvSpPr>
        <p:spPr>
          <a:xfrm>
            <a:off x="6582970" y="3853210"/>
            <a:ext cx="1539922" cy="1410519"/>
          </a:xfrm>
          <a:prstGeom prst="can">
            <a:avLst/>
          </a:prstGeom>
          <a:solidFill>
            <a:srgbClr val="B7E1E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Arrow Connector 62"/>
          <p:cNvCxnSpPr>
            <a:cxnSpLocks/>
            <a:stCxn id="43" idx="0"/>
            <a:endCxn id="24" idx="2"/>
          </p:cNvCxnSpPr>
          <p:nvPr/>
        </p:nvCxnSpPr>
        <p:spPr>
          <a:xfrm>
            <a:off x="4807099" y="4510771"/>
            <a:ext cx="1775871" cy="47699"/>
          </a:xfrm>
          <a:prstGeom prst="straightConnector1">
            <a:avLst/>
          </a:prstGeom>
          <a:ln w="12700">
            <a:solidFill>
              <a:schemeClr val="tx1"/>
            </a:solidFill>
            <a:headEnd type="arrow"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76836" y="2901866"/>
            <a:ext cx="1264778" cy="276999"/>
          </a:xfrm>
          <a:prstGeom prst="rect">
            <a:avLst/>
          </a:prstGeom>
          <a:noFill/>
        </p:spPr>
        <p:txBody>
          <a:bodyPr wrap="square" rtlCol="0">
            <a:spAutoFit/>
          </a:bodyPr>
          <a:lstStyle/>
          <a:p>
            <a:r>
              <a:rPr lang="en-US" sz="1200" dirty="0" smtClean="0"/>
              <a:t>Content</a:t>
            </a:r>
            <a:endParaRPr lang="en-US" sz="1200" dirty="0"/>
          </a:p>
        </p:txBody>
      </p:sp>
      <p:sp>
        <p:nvSpPr>
          <p:cNvPr id="65" name="TextBox 64"/>
          <p:cNvSpPr txBox="1"/>
          <p:nvPr/>
        </p:nvSpPr>
        <p:spPr>
          <a:xfrm>
            <a:off x="6668053" y="4203312"/>
            <a:ext cx="1483142" cy="1077218"/>
          </a:xfrm>
          <a:prstGeom prst="rect">
            <a:avLst/>
          </a:prstGeom>
          <a:noFill/>
        </p:spPr>
        <p:txBody>
          <a:bodyPr wrap="square" rtlCol="0">
            <a:spAutoFit/>
          </a:bodyPr>
          <a:lstStyle/>
          <a:p>
            <a:pPr algn="ctr"/>
            <a:r>
              <a:rPr lang="en-US" sz="1600" dirty="0" smtClean="0"/>
              <a:t>Service-related Databases</a:t>
            </a:r>
          </a:p>
          <a:p>
            <a:pPr algn="ctr"/>
            <a:r>
              <a:rPr lang="en-US" sz="1600" dirty="0" smtClean="0"/>
              <a:t>(</a:t>
            </a:r>
            <a:r>
              <a:rPr lang="en-US" sz="1600" dirty="0" err="1" smtClean="0"/>
              <a:t>eg</a:t>
            </a:r>
            <a:r>
              <a:rPr lang="en-US" sz="1600" dirty="0" smtClean="0"/>
              <a:t>, building floors )</a:t>
            </a:r>
            <a:endParaRPr lang="en-US" sz="1600" dirty="0"/>
          </a:p>
        </p:txBody>
      </p:sp>
      <p:sp>
        <p:nvSpPr>
          <p:cNvPr id="27" name="Rectangle 26">
            <a:extLst>
              <a:ext uri="{FF2B5EF4-FFF2-40B4-BE49-F238E27FC236}">
                <a16:creationId xmlns:a16="http://schemas.microsoft.com/office/drawing/2014/main" xmlns="" id="{86073534-4E96-49D0-9345-81C7A76AD0A0}"/>
              </a:ext>
            </a:extLst>
          </p:cNvPr>
          <p:cNvSpPr/>
          <p:nvPr/>
        </p:nvSpPr>
        <p:spPr>
          <a:xfrm>
            <a:off x="796463" y="3818655"/>
            <a:ext cx="727538" cy="585288"/>
          </a:xfrm>
          <a:prstGeom prst="rect">
            <a:avLst/>
          </a:prstGeom>
          <a:solidFill>
            <a:schemeClr val="bg1"/>
          </a:solidFill>
        </p:spPr>
        <p:style>
          <a:lnRef idx="1">
            <a:schemeClr val="dk1"/>
          </a:lnRef>
          <a:fillRef idx="2">
            <a:schemeClr val="dk1"/>
          </a:fillRef>
          <a:effectRef idx="1">
            <a:schemeClr val="dk1"/>
          </a:effectRef>
          <a:fontRef idx="minor">
            <a:schemeClr val="dk1"/>
          </a:fontRef>
        </p:style>
        <p:txBody>
          <a:bodyPr rtlCol="0" anchor="ctr"/>
          <a:lstStyle/>
          <a:p>
            <a:pPr algn="ctr"/>
            <a:r>
              <a:rPr lang="en-US" sz="900" b="1" dirty="0" smtClean="0"/>
              <a:t>Apps and Services</a:t>
            </a:r>
            <a:endParaRPr lang="en-US" sz="800" b="1" dirty="0"/>
          </a:p>
        </p:txBody>
      </p:sp>
      <p:sp>
        <p:nvSpPr>
          <p:cNvPr id="31" name="TextBox 30">
            <a:extLst>
              <a:ext uri="{FF2B5EF4-FFF2-40B4-BE49-F238E27FC236}">
                <a16:creationId xmlns:a16="http://schemas.microsoft.com/office/drawing/2014/main" xmlns="" id="{1C1C12BB-263E-4568-ABD5-164B161A9CF2}"/>
              </a:ext>
            </a:extLst>
          </p:cNvPr>
          <p:cNvSpPr txBox="1"/>
          <p:nvPr/>
        </p:nvSpPr>
        <p:spPr>
          <a:xfrm>
            <a:off x="200537" y="5295633"/>
            <a:ext cx="1939264" cy="1077218"/>
          </a:xfrm>
          <a:prstGeom prst="rect">
            <a:avLst/>
          </a:prstGeom>
          <a:noFill/>
        </p:spPr>
        <p:txBody>
          <a:bodyPr wrap="square" rtlCol="0">
            <a:spAutoFit/>
          </a:bodyPr>
          <a:lstStyle/>
          <a:p>
            <a:pPr algn="ctr"/>
            <a:r>
              <a:rPr lang="en-US" sz="1600" dirty="0"/>
              <a:t>Uniquely manages </a:t>
            </a:r>
            <a:r>
              <a:rPr lang="en-US" sz="1600" dirty="0" smtClean="0"/>
              <a:t>barometric </a:t>
            </a:r>
            <a:r>
              <a:rPr lang="en-US" sz="1600" dirty="0"/>
              <a:t>sensor data on a per device basis</a:t>
            </a:r>
          </a:p>
        </p:txBody>
      </p:sp>
      <p:sp>
        <p:nvSpPr>
          <p:cNvPr id="26" name="TextBox 25"/>
          <p:cNvSpPr txBox="1"/>
          <p:nvPr/>
        </p:nvSpPr>
        <p:spPr>
          <a:xfrm>
            <a:off x="5116299" y="4265444"/>
            <a:ext cx="1264778" cy="276999"/>
          </a:xfrm>
          <a:prstGeom prst="rect">
            <a:avLst/>
          </a:prstGeom>
          <a:noFill/>
        </p:spPr>
        <p:txBody>
          <a:bodyPr wrap="square" rtlCol="0">
            <a:spAutoFit/>
          </a:bodyPr>
          <a:lstStyle/>
          <a:p>
            <a:r>
              <a:rPr lang="en-US" sz="1200" dirty="0" smtClean="0"/>
              <a:t>Content</a:t>
            </a:r>
            <a:endParaRPr lang="en-US" sz="1200" dirty="0"/>
          </a:p>
        </p:txBody>
      </p:sp>
    </p:spTree>
    <p:extLst>
      <p:ext uri="{BB962C8B-B14F-4D97-AF65-F5344CB8AC3E}">
        <p14:creationId xmlns:p14="http://schemas.microsoft.com/office/powerpoint/2010/main" val="2829294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868" y="113323"/>
            <a:ext cx="7886700" cy="886159"/>
          </a:xfrm>
        </p:spPr>
        <p:txBody>
          <a:bodyPr>
            <a:normAutofit/>
          </a:bodyPr>
          <a:lstStyle/>
          <a:p>
            <a:r>
              <a:rPr lang="en-US" dirty="0" smtClean="0"/>
              <a:t>For Sep 12:  Turn In Online</a:t>
            </a:r>
            <a:endParaRPr lang="en-US" dirty="0"/>
          </a:p>
        </p:txBody>
      </p:sp>
      <p:sp>
        <p:nvSpPr>
          <p:cNvPr id="3" name="Content Placeholder 2"/>
          <p:cNvSpPr>
            <a:spLocks noGrp="1"/>
          </p:cNvSpPr>
          <p:nvPr>
            <p:ph idx="1"/>
          </p:nvPr>
        </p:nvSpPr>
        <p:spPr>
          <a:xfrm>
            <a:off x="639041" y="924791"/>
            <a:ext cx="7886700" cy="5933209"/>
          </a:xfrm>
        </p:spPr>
        <p:txBody>
          <a:bodyPr>
            <a:normAutofit fontScale="85000" lnSpcReduction="10000"/>
          </a:bodyPr>
          <a:lstStyle/>
          <a:p>
            <a:r>
              <a:rPr lang="en-US" dirty="0" smtClean="0"/>
              <a:t>Prepare </a:t>
            </a:r>
            <a:r>
              <a:rPr lang="en-US" dirty="0"/>
              <a:t>and submit a document of &gt;600 words that describes your preferred topic for a Business Proposal (Midterm Paper).  In the submission, address the following topics at minimum:</a:t>
            </a:r>
            <a:br>
              <a:rPr lang="en-US" dirty="0"/>
            </a:br>
            <a:endParaRPr lang="en-US" dirty="0"/>
          </a:p>
          <a:p>
            <a:pPr lvl="1"/>
            <a:r>
              <a:rPr lang="en-US" dirty="0"/>
              <a:t>Industry Area (</a:t>
            </a:r>
            <a:r>
              <a:rPr lang="en-US" dirty="0" err="1"/>
              <a:t>ie</a:t>
            </a:r>
            <a:r>
              <a:rPr lang="en-US" dirty="0"/>
              <a:t>, semi, networking, …)</a:t>
            </a:r>
          </a:p>
          <a:p>
            <a:pPr lvl="1"/>
            <a:r>
              <a:rPr lang="en-US" dirty="0"/>
              <a:t>Company (chosen existing company or </a:t>
            </a:r>
            <a:r>
              <a:rPr lang="en-US" dirty="0" err="1"/>
              <a:t>newco</a:t>
            </a:r>
            <a:r>
              <a:rPr lang="en-US" dirty="0"/>
              <a:t> based on existing companies)</a:t>
            </a:r>
          </a:p>
          <a:p>
            <a:pPr lvl="1"/>
            <a:r>
              <a:rPr lang="en-US" dirty="0"/>
              <a:t>Product area proposed for your Midterm Paper (high level, not final detail)</a:t>
            </a:r>
          </a:p>
          <a:p>
            <a:pPr lvl="1"/>
            <a:r>
              <a:rPr lang="en-US" dirty="0"/>
              <a:t>Why you chose the topic and why you think it is a good one for this class</a:t>
            </a:r>
            <a:r>
              <a:rPr lang="en-US" dirty="0" smtClean="0"/>
              <a:t>?</a:t>
            </a:r>
          </a:p>
          <a:p>
            <a:pPr lvl="1"/>
            <a:endParaRPr lang="en-US" dirty="0"/>
          </a:p>
          <a:p>
            <a:pPr lvl="1"/>
            <a:r>
              <a:rPr lang="en-US" dirty="0">
                <a:solidFill>
                  <a:srgbClr val="FFFF00"/>
                </a:solidFill>
              </a:rPr>
              <a:t>UNDERLINE OR HIGHLIGHT THE TOPIC SENTENCE OF EACH PARAGRAPH</a:t>
            </a:r>
          </a:p>
          <a:p>
            <a:pPr lvl="1"/>
            <a:endParaRPr lang="en-US" dirty="0">
              <a:solidFill>
                <a:srgbClr val="FFFF00"/>
              </a:solidFill>
            </a:endParaRPr>
          </a:p>
          <a:p>
            <a:r>
              <a:rPr lang="en-US" dirty="0"/>
              <a:t> </a:t>
            </a:r>
          </a:p>
          <a:p>
            <a:r>
              <a:rPr lang="en-US" dirty="0">
                <a:solidFill>
                  <a:srgbClr val="FFFF00"/>
                </a:solidFill>
              </a:rPr>
              <a:t>Note: the ultimate Midterm Paper has the following description:</a:t>
            </a:r>
          </a:p>
          <a:p>
            <a:r>
              <a:rPr lang="en-US" dirty="0">
                <a:solidFill>
                  <a:srgbClr val="FFFF00"/>
                </a:solidFill>
              </a:rPr>
              <a:t>The First 5 Page Report (Midterm) will be a Proposal/Business Plan focused on adding a new product to the product line or entering a new area</a:t>
            </a:r>
          </a:p>
          <a:p>
            <a:r>
              <a:rPr lang="en-US" dirty="0">
                <a:solidFill>
                  <a:srgbClr val="FFFF00"/>
                </a:solidFill>
              </a:rPr>
              <a:t>  -Target audience is “your boss” who wants to get the project approved</a:t>
            </a:r>
          </a:p>
          <a:p>
            <a:r>
              <a:rPr lang="en-US" dirty="0">
                <a:solidFill>
                  <a:srgbClr val="FFFF00"/>
                </a:solidFill>
              </a:rPr>
              <a:t>  -Arm her/him with the convincing approach and supporting facts to get the project moving</a:t>
            </a:r>
          </a:p>
          <a:p>
            <a:r>
              <a:rPr lang="en-US" dirty="0">
                <a:solidFill>
                  <a:srgbClr val="FFFF00"/>
                </a:solidFill>
              </a:rPr>
              <a:t>  -Topic areas suggested, but specific paper topic should be put forth by the student</a:t>
            </a:r>
          </a:p>
          <a:p>
            <a:r>
              <a:rPr lang="en-US" dirty="0">
                <a:solidFill>
                  <a:srgbClr val="FFFF00"/>
                </a:solidFill>
              </a:rPr>
              <a:t> </a:t>
            </a:r>
          </a:p>
          <a:p>
            <a:endParaRPr lang="en-US" dirty="0"/>
          </a:p>
        </p:txBody>
      </p:sp>
    </p:spTree>
    <p:extLst>
      <p:ext uri="{BB962C8B-B14F-4D97-AF65-F5344CB8AC3E}">
        <p14:creationId xmlns:p14="http://schemas.microsoft.com/office/powerpoint/2010/main" val="33632811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 Sep 17: Discuss in  Class</a:t>
            </a:r>
            <a:endParaRPr lang="en-US" dirty="0"/>
          </a:p>
        </p:txBody>
      </p:sp>
      <p:sp>
        <p:nvSpPr>
          <p:cNvPr id="3" name="Content Placeholder 2"/>
          <p:cNvSpPr>
            <a:spLocks noGrp="1"/>
          </p:cNvSpPr>
          <p:nvPr>
            <p:ph idx="1"/>
          </p:nvPr>
        </p:nvSpPr>
        <p:spPr>
          <a:xfrm>
            <a:off x="545523" y="2302870"/>
            <a:ext cx="7886700" cy="2793963"/>
          </a:xfrm>
        </p:spPr>
        <p:txBody>
          <a:bodyPr/>
          <a:lstStyle/>
          <a:p>
            <a:pPr marL="342900" indent="-342900">
              <a:buFont typeface="Arial" panose="020B0604020202020204" pitchFamily="34" charset="0"/>
              <a:buChar char="•"/>
            </a:pPr>
            <a:r>
              <a:rPr lang="en-US" dirty="0" smtClean="0"/>
              <a:t>Topic </a:t>
            </a:r>
            <a:r>
              <a:rPr lang="en-US" dirty="0"/>
              <a:t>for Business </a:t>
            </a:r>
            <a:r>
              <a:rPr lang="en-US" dirty="0" smtClean="0"/>
              <a:t>Proposal</a:t>
            </a:r>
          </a:p>
          <a:p>
            <a:pPr marL="800100" lvl="1" indent="-342900">
              <a:buFont typeface="Arial" panose="020B0604020202020204" pitchFamily="34" charset="0"/>
              <a:buChar char="•"/>
            </a:pPr>
            <a:r>
              <a:rPr lang="en-US" dirty="0" smtClean="0"/>
              <a:t>Industry </a:t>
            </a:r>
            <a:r>
              <a:rPr lang="en-US" dirty="0"/>
              <a:t>Area (</a:t>
            </a:r>
            <a:r>
              <a:rPr lang="en-US" dirty="0" err="1"/>
              <a:t>ie</a:t>
            </a:r>
            <a:r>
              <a:rPr lang="en-US" dirty="0"/>
              <a:t>, semi, networking, </a:t>
            </a:r>
            <a:r>
              <a:rPr lang="en-US" dirty="0" smtClean="0"/>
              <a:t>…)</a:t>
            </a:r>
          </a:p>
          <a:p>
            <a:pPr marL="800100" lvl="1" indent="-342900">
              <a:buFont typeface="Arial" panose="020B0604020202020204" pitchFamily="34" charset="0"/>
              <a:buChar char="•"/>
            </a:pPr>
            <a:r>
              <a:rPr lang="en-US" dirty="0" smtClean="0"/>
              <a:t>Product  (software, service, IC product line, system..)</a:t>
            </a:r>
          </a:p>
          <a:p>
            <a:pPr marL="800100" lvl="1" indent="-342900">
              <a:buFont typeface="Arial" panose="020B0604020202020204" pitchFamily="34" charset="0"/>
              <a:buChar char="•"/>
            </a:pPr>
            <a:r>
              <a:rPr lang="en-US" dirty="0" smtClean="0"/>
              <a:t>What makes product “special”?</a:t>
            </a:r>
          </a:p>
          <a:p>
            <a:pPr marL="800100" lvl="1" indent="-342900">
              <a:buFont typeface="Arial" panose="020B0604020202020204" pitchFamily="34" charset="0"/>
              <a:buChar char="•"/>
            </a:pPr>
            <a:r>
              <a:rPr lang="en-US" dirty="0" smtClean="0"/>
              <a:t>What are key technical and market challenges of the product?</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Discuss within groups and be prepared to be give a 1 minute overview to class</a:t>
            </a:r>
            <a:endParaRPr lang="en-US" dirty="0"/>
          </a:p>
          <a:p>
            <a:endParaRPr lang="en-US" dirty="0"/>
          </a:p>
        </p:txBody>
      </p:sp>
    </p:spTree>
    <p:extLst>
      <p:ext uri="{BB962C8B-B14F-4D97-AF65-F5344CB8AC3E}">
        <p14:creationId xmlns:p14="http://schemas.microsoft.com/office/powerpoint/2010/main" val="24181324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6" y="3479482"/>
            <a:ext cx="7886700" cy="886159"/>
          </a:xfrm>
        </p:spPr>
        <p:txBody>
          <a:bodyPr>
            <a:normAutofit fontScale="90000"/>
          </a:bodyPr>
          <a:lstStyle/>
          <a:p>
            <a:r>
              <a:rPr lang="en-US" dirty="0" smtClean="0"/>
              <a:t>Tech Descriptive Writing:</a:t>
            </a:r>
            <a:br>
              <a:rPr lang="en-US" dirty="0" smtClean="0"/>
            </a:br>
            <a:r>
              <a:rPr lang="en-US" dirty="0" smtClean="0"/>
              <a:t/>
            </a:r>
            <a:br>
              <a:rPr lang="en-US" dirty="0" smtClean="0"/>
            </a:br>
            <a:r>
              <a:rPr lang="en-US" dirty="0" err="1" smtClean="0"/>
              <a:t>Blockchain</a:t>
            </a:r>
            <a:r>
              <a:rPr lang="en-US" dirty="0" smtClean="0"/>
              <a:t> Description</a:t>
            </a:r>
            <a:br>
              <a:rPr lang="en-US" dirty="0" smtClean="0"/>
            </a:br>
            <a:r>
              <a:rPr lang="en-US" dirty="0" smtClean="0"/>
              <a:t/>
            </a:r>
            <a:br>
              <a:rPr lang="en-US" dirty="0" smtClean="0"/>
            </a:br>
            <a:endParaRPr lang="en-US" dirty="0" smtClean="0"/>
          </a:p>
        </p:txBody>
      </p:sp>
    </p:spTree>
    <p:extLst>
      <p:ext uri="{BB962C8B-B14F-4D97-AF65-F5344CB8AC3E}">
        <p14:creationId xmlns:p14="http://schemas.microsoft.com/office/powerpoint/2010/main" val="30575134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4" y="152283"/>
            <a:ext cx="8940799" cy="6407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06450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78" y="213768"/>
            <a:ext cx="7886700" cy="886159"/>
          </a:xfrm>
        </p:spPr>
        <p:txBody>
          <a:bodyPr>
            <a:normAutofit fontScale="90000"/>
          </a:bodyPr>
          <a:lstStyle/>
          <a:p>
            <a:r>
              <a:rPr lang="en-US" dirty="0" err="1" smtClean="0"/>
              <a:t>Blockchain</a:t>
            </a:r>
            <a:r>
              <a:rPr lang="en-US" dirty="0" smtClean="0"/>
              <a:t> Discussion Items</a:t>
            </a:r>
            <a:endParaRPr lang="en-US" dirty="0"/>
          </a:p>
        </p:txBody>
      </p:sp>
      <p:sp>
        <p:nvSpPr>
          <p:cNvPr id="3" name="Content Placeholder 2"/>
          <p:cNvSpPr>
            <a:spLocks noGrp="1"/>
          </p:cNvSpPr>
          <p:nvPr>
            <p:ph idx="1"/>
          </p:nvPr>
        </p:nvSpPr>
        <p:spPr>
          <a:xfrm>
            <a:off x="585107" y="1112863"/>
            <a:ext cx="7886700" cy="5464582"/>
          </a:xfrm>
        </p:spPr>
        <p:txBody>
          <a:bodyPr>
            <a:normAutofit/>
          </a:bodyPr>
          <a:lstStyle/>
          <a:p>
            <a:pPr marL="342900" indent="-342900">
              <a:buFont typeface="Arial" panose="020B0604020202020204" pitchFamily="34" charset="0"/>
              <a:buChar char="•"/>
            </a:pPr>
            <a:r>
              <a:rPr lang="en-US" dirty="0" smtClean="0"/>
              <a:t>Report Type?   Product/Technology Description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Key conclusions of report: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What is </a:t>
            </a:r>
            <a:r>
              <a:rPr lang="en-US" dirty="0" err="1" smtClean="0"/>
              <a:t>Blockchain</a:t>
            </a:r>
            <a:r>
              <a:rPr lang="en-US" dirty="0" smtClean="0"/>
              <a:t> (BC) and why is it important?</a:t>
            </a:r>
          </a:p>
          <a:p>
            <a:endParaRPr lang="en-US" dirty="0"/>
          </a:p>
          <a:p>
            <a:pPr marL="342900" indent="-342900">
              <a:buFont typeface="Arial" panose="020B0604020202020204" pitchFamily="34" charset="0"/>
              <a:buChar char="•"/>
            </a:pPr>
            <a:r>
              <a:rPr lang="en-US" dirty="0" smtClean="0"/>
              <a:t>How does BC work?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What can BC do?</a:t>
            </a: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61951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6" y="0"/>
            <a:ext cx="8820728" cy="886159"/>
          </a:xfrm>
        </p:spPr>
        <p:txBody>
          <a:bodyPr>
            <a:noAutofit/>
          </a:bodyPr>
          <a:lstStyle/>
          <a:p>
            <a:r>
              <a:rPr lang="en-US" sz="3600" dirty="0" smtClean="0"/>
              <a:t>Out of Class Writing Assignment #2</a:t>
            </a:r>
            <a:endParaRPr lang="en-US" sz="3600" dirty="0"/>
          </a:p>
        </p:txBody>
      </p:sp>
      <p:sp>
        <p:nvSpPr>
          <p:cNvPr id="3" name="Content Placeholder 2"/>
          <p:cNvSpPr>
            <a:spLocks noGrp="1"/>
          </p:cNvSpPr>
          <p:nvPr>
            <p:ph idx="1"/>
          </p:nvPr>
        </p:nvSpPr>
        <p:spPr>
          <a:xfrm>
            <a:off x="332510" y="766618"/>
            <a:ext cx="8655626" cy="6091382"/>
          </a:xfrm>
          <a:ln>
            <a:solidFill>
              <a:srgbClr val="FFFF00"/>
            </a:solidFill>
          </a:ln>
        </p:spPr>
        <p:txBody>
          <a:bodyPr>
            <a:normAutofit fontScale="92500" lnSpcReduction="20000"/>
          </a:bodyPr>
          <a:lstStyle/>
          <a:p>
            <a:r>
              <a:rPr lang="en-US" dirty="0"/>
              <a:t>Due, Thu, </a:t>
            </a:r>
            <a:r>
              <a:rPr lang="en-US" dirty="0" smtClean="0"/>
              <a:t>Sep 19 </a:t>
            </a:r>
            <a:r>
              <a:rPr lang="en-US" dirty="0"/>
              <a:t>@11:59pm </a:t>
            </a:r>
          </a:p>
          <a:p>
            <a:r>
              <a:rPr lang="en-US" dirty="0"/>
              <a:t>FOLLOW ALL INSTRUCTIONS</a:t>
            </a:r>
          </a:p>
          <a:p>
            <a:r>
              <a:rPr lang="en-US" dirty="0"/>
              <a:t>-Write an informational report to describe  "What is </a:t>
            </a:r>
            <a:r>
              <a:rPr lang="en-US" dirty="0" err="1"/>
              <a:t>Blockchain</a:t>
            </a:r>
            <a:r>
              <a:rPr lang="en-US" dirty="0"/>
              <a:t>?" and submit via Canvas</a:t>
            </a:r>
          </a:p>
          <a:p>
            <a:r>
              <a:rPr lang="en-US" dirty="0"/>
              <a:t>1. 500-600 words (</a:t>
            </a:r>
            <a:r>
              <a:rPr lang="en-US" dirty="0" err="1"/>
              <a:t>approx</a:t>
            </a:r>
            <a:r>
              <a:rPr lang="en-US" dirty="0"/>
              <a:t> 2 pages  #12 font double spaced).  NO PICTURES, JUST TEXT DESCRIPTION.  The goal is that the audience (class members) can understand and describe what </a:t>
            </a:r>
            <a:r>
              <a:rPr lang="en-US" dirty="0" err="1"/>
              <a:t>Blockchain</a:t>
            </a:r>
            <a:r>
              <a:rPr lang="en-US" dirty="0"/>
              <a:t> is and what the technology can do based on your description.</a:t>
            </a:r>
          </a:p>
          <a:p>
            <a:r>
              <a:rPr lang="en-US" dirty="0"/>
              <a:t>2. Provide a title followed by 3 or 4 paragraphs using the following high level outline:</a:t>
            </a:r>
          </a:p>
          <a:p>
            <a:r>
              <a:rPr lang="en-US" dirty="0"/>
              <a:t>    a. Summary</a:t>
            </a:r>
          </a:p>
          <a:p>
            <a:r>
              <a:rPr lang="en-US" dirty="0"/>
              <a:t>    b. Body</a:t>
            </a:r>
          </a:p>
          <a:p>
            <a:r>
              <a:rPr lang="en-US" dirty="0"/>
              <a:t>    c. Conclusion</a:t>
            </a:r>
          </a:p>
          <a:p>
            <a:r>
              <a:rPr lang="en-US" dirty="0"/>
              <a:t>3. As a condition of grading, supply the following (on a </a:t>
            </a:r>
            <a:r>
              <a:rPr lang="en-US" dirty="0" smtClean="0"/>
              <a:t>“Self Grading Report” page </a:t>
            </a:r>
            <a:r>
              <a:rPr lang="en-US" dirty="0"/>
              <a:t>following the assignment)</a:t>
            </a:r>
          </a:p>
          <a:p>
            <a:r>
              <a:rPr lang="en-US" dirty="0"/>
              <a:t>    a. Word count</a:t>
            </a:r>
          </a:p>
          <a:p>
            <a:r>
              <a:rPr lang="en-US" dirty="0"/>
              <a:t>    b. Underline or highlight the topic sentence of each paragraph in the paper</a:t>
            </a:r>
          </a:p>
          <a:p>
            <a:r>
              <a:rPr lang="en-US" dirty="0"/>
              <a:t>    c. Provide your check of the EE295 key elements by filling out and including certification of 1. No personal pronouns, 2. No use of passive voice, 3. no use of "very", 4.  All paragraphs complete and at least 3 sentences.  Provide a table with these four rows and a column noting your compliance to each element</a:t>
            </a:r>
            <a:r>
              <a:rPr lang="en-US" dirty="0" smtClean="0"/>
              <a:t>.</a:t>
            </a:r>
            <a:endParaRPr lang="en-US" dirty="0"/>
          </a:p>
        </p:txBody>
      </p:sp>
    </p:spTree>
    <p:extLst>
      <p:ext uri="{BB962C8B-B14F-4D97-AF65-F5344CB8AC3E}">
        <p14:creationId xmlns:p14="http://schemas.microsoft.com/office/powerpoint/2010/main" val="36000973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2" y="238013"/>
            <a:ext cx="7886700" cy="886159"/>
          </a:xfrm>
        </p:spPr>
        <p:txBody>
          <a:bodyPr>
            <a:normAutofit fontScale="90000"/>
          </a:bodyPr>
          <a:lstStyle/>
          <a:p>
            <a:r>
              <a:rPr lang="en-US" dirty="0" err="1" smtClean="0"/>
              <a:t>Ch</a:t>
            </a:r>
            <a:r>
              <a:rPr lang="en-US" dirty="0" smtClean="0"/>
              <a:t> 3: Impact of Technology</a:t>
            </a:r>
            <a:br>
              <a:rPr lang="en-US" dirty="0" smtClean="0"/>
            </a:br>
            <a:r>
              <a:rPr lang="en-US" sz="1800" dirty="0" smtClean="0"/>
              <a:t>(Moriarty)</a:t>
            </a:r>
            <a:endParaRPr lang="en-US" sz="1800" dirty="0"/>
          </a:p>
        </p:txBody>
      </p:sp>
      <p:sp>
        <p:nvSpPr>
          <p:cNvPr id="3" name="Content Placeholder 2"/>
          <p:cNvSpPr>
            <a:spLocks noGrp="1"/>
          </p:cNvSpPr>
          <p:nvPr>
            <p:ph idx="1"/>
          </p:nvPr>
        </p:nvSpPr>
        <p:spPr>
          <a:xfrm>
            <a:off x="628650" y="1361209"/>
            <a:ext cx="7886700" cy="4946073"/>
          </a:xfrm>
        </p:spPr>
        <p:txBody>
          <a:bodyPr>
            <a:normAutofit/>
          </a:bodyPr>
          <a:lstStyle/>
          <a:p>
            <a:r>
              <a:rPr lang="en-US" dirty="0" smtClean="0"/>
              <a:t>-How does a technology Invade or Colonize the world?</a:t>
            </a:r>
          </a:p>
          <a:p>
            <a:r>
              <a:rPr lang="en-US" dirty="0"/>
              <a:t>	</a:t>
            </a:r>
            <a:r>
              <a:rPr lang="en-US" dirty="0" smtClean="0"/>
              <a:t>+Productivity</a:t>
            </a:r>
          </a:p>
          <a:p>
            <a:r>
              <a:rPr lang="en-US" dirty="0"/>
              <a:t>	</a:t>
            </a:r>
            <a:r>
              <a:rPr lang="en-US" dirty="0" smtClean="0"/>
              <a:t>+Efficiency</a:t>
            </a:r>
          </a:p>
          <a:p>
            <a:endParaRPr lang="en-US" dirty="0"/>
          </a:p>
          <a:p>
            <a:r>
              <a:rPr lang="en-US" dirty="0" smtClean="0"/>
              <a:t>-Technology has intended and unintended consequences</a:t>
            </a:r>
          </a:p>
          <a:p>
            <a:r>
              <a:rPr lang="en-US" dirty="0"/>
              <a:t>	</a:t>
            </a:r>
            <a:r>
              <a:rPr lang="en-US" dirty="0" smtClean="0"/>
              <a:t>+Primary impact by design</a:t>
            </a:r>
          </a:p>
          <a:p>
            <a:r>
              <a:rPr lang="en-US" dirty="0"/>
              <a:t>	</a:t>
            </a:r>
            <a:r>
              <a:rPr lang="en-US" dirty="0" smtClean="0"/>
              <a:t>+Other consequences by impact of “colonization” once tech has “settled” into the world</a:t>
            </a:r>
          </a:p>
          <a:p>
            <a:endParaRPr lang="en-US" dirty="0"/>
          </a:p>
          <a:p>
            <a:r>
              <a:rPr lang="en-US" dirty="0" smtClean="0"/>
              <a:t>-Modern engineering is mainly a colonizing process</a:t>
            </a:r>
          </a:p>
          <a:p>
            <a:r>
              <a:rPr lang="en-US" dirty="0"/>
              <a:t>	</a:t>
            </a:r>
            <a:r>
              <a:rPr lang="en-US" dirty="0" smtClean="0"/>
              <a:t>+The main purpose of the technology is accomplished</a:t>
            </a:r>
          </a:p>
          <a:p>
            <a:r>
              <a:rPr lang="en-US" dirty="0"/>
              <a:t>	</a:t>
            </a:r>
            <a:r>
              <a:rPr lang="en-US" dirty="0" smtClean="0"/>
              <a:t>+Repercussions to the rest of the lifeworld are largely unchecked </a:t>
            </a:r>
            <a:endParaRPr lang="en-US" dirty="0"/>
          </a:p>
        </p:txBody>
      </p:sp>
    </p:spTree>
    <p:extLst>
      <p:ext uri="{BB962C8B-B14F-4D97-AF65-F5344CB8AC3E}">
        <p14:creationId xmlns:p14="http://schemas.microsoft.com/office/powerpoint/2010/main" val="2439146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595" y="262259"/>
            <a:ext cx="7886700" cy="886159"/>
          </a:xfrm>
        </p:spPr>
        <p:txBody>
          <a:bodyPr/>
          <a:lstStyle/>
          <a:p>
            <a:r>
              <a:rPr lang="en-US" dirty="0" smtClean="0"/>
              <a:t>In Class Discussion</a:t>
            </a:r>
            <a:endParaRPr lang="en-US" dirty="0"/>
          </a:p>
        </p:txBody>
      </p:sp>
      <p:sp>
        <p:nvSpPr>
          <p:cNvPr id="3" name="Content Placeholder 2"/>
          <p:cNvSpPr>
            <a:spLocks noGrp="1"/>
          </p:cNvSpPr>
          <p:nvPr>
            <p:ph idx="1"/>
          </p:nvPr>
        </p:nvSpPr>
        <p:spPr>
          <a:xfrm>
            <a:off x="628650" y="1173018"/>
            <a:ext cx="7886700" cy="4682351"/>
          </a:xfrm>
        </p:spPr>
        <p:txBody>
          <a:bodyPr>
            <a:normAutofit/>
          </a:bodyPr>
          <a:lstStyle/>
          <a:p>
            <a:r>
              <a:rPr lang="en-US" dirty="0" smtClean="0"/>
              <a:t>-Three Examples of “Colonization” by Technology</a:t>
            </a:r>
          </a:p>
          <a:p>
            <a:endParaRPr lang="en-US" dirty="0"/>
          </a:p>
          <a:p>
            <a:r>
              <a:rPr lang="en-US" dirty="0" smtClean="0"/>
              <a:t>	+ Intended Consequences </a:t>
            </a:r>
          </a:p>
          <a:p>
            <a:endParaRPr lang="en-US" dirty="0"/>
          </a:p>
          <a:p>
            <a:r>
              <a:rPr lang="en-US" dirty="0" smtClean="0"/>
              <a:t>	+ Unintended Consequences </a:t>
            </a:r>
          </a:p>
          <a:p>
            <a:endParaRPr lang="en-US" dirty="0"/>
          </a:p>
          <a:p>
            <a:r>
              <a:rPr lang="en-US" dirty="0" smtClean="0"/>
              <a:t>	+What could have been done to limit colonization by the technical side?</a:t>
            </a:r>
          </a:p>
          <a:p>
            <a:endParaRPr lang="en-US" dirty="0"/>
          </a:p>
          <a:p>
            <a:endParaRPr lang="en-US" dirty="0" smtClean="0"/>
          </a:p>
          <a:p>
            <a:endParaRPr lang="en-US" dirty="0" smtClean="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092437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04875"/>
            <a:ext cx="7010400"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71926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21" y="609600"/>
            <a:ext cx="8853069" cy="565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69583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25" y="976313"/>
            <a:ext cx="76009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42969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533400"/>
            <a:ext cx="8172450"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5778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 y="981075"/>
            <a:ext cx="8439150"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2091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309563"/>
            <a:ext cx="8153400" cy="623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73982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57163"/>
            <a:ext cx="8096250" cy="6543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33698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752475"/>
            <a:ext cx="8572500"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7582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642938"/>
            <a:ext cx="8486775" cy="557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96951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534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43651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695325"/>
            <a:ext cx="84201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30910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8" y="57150"/>
            <a:ext cx="8467725" cy="674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56665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Text Box 2"/>
          <p:cNvSpPr txBox="1">
            <a:spLocks noChangeArrowheads="1"/>
          </p:cNvSpPr>
          <p:nvPr/>
        </p:nvSpPr>
        <p:spPr bwMode="auto">
          <a:xfrm>
            <a:off x="135082" y="343525"/>
            <a:ext cx="8821882" cy="954107"/>
          </a:xfrm>
          <a:prstGeom prst="rect">
            <a:avLst/>
          </a:prstGeom>
          <a:noFill/>
          <a:ln w="9525">
            <a:noFill/>
            <a:miter lim="800000"/>
            <a:headEnd/>
            <a:tailEnd/>
          </a:ln>
          <a:effectLst/>
        </p:spPr>
        <p:txBody>
          <a:bodyPr wrap="square">
            <a:spAutoFit/>
          </a:bodyPr>
          <a:lstStyle/>
          <a:p>
            <a:pPr fontAlgn="auto">
              <a:spcAft>
                <a:spcPts val="0"/>
              </a:spcAft>
              <a:defRPr/>
            </a:pPr>
            <a:r>
              <a:rPr lang="en-US" sz="2800" dirty="0">
                <a:solidFill>
                  <a:schemeClr val="bg1"/>
                </a:solidFill>
              </a:rPr>
              <a:t>Out of class writing exercise #1:  Differences </a:t>
            </a:r>
            <a:r>
              <a:rPr lang="en-US" sz="2800" dirty="0" smtClean="0">
                <a:solidFill>
                  <a:schemeClr val="bg1"/>
                </a:solidFill>
              </a:rPr>
              <a:t>between Engineering </a:t>
            </a:r>
            <a:r>
              <a:rPr lang="en-US" sz="2800" dirty="0">
                <a:solidFill>
                  <a:schemeClr val="bg1"/>
                </a:solidFill>
              </a:rPr>
              <a:t>and </a:t>
            </a:r>
            <a:r>
              <a:rPr lang="en-US" sz="2800" dirty="0" smtClean="0">
                <a:solidFill>
                  <a:schemeClr val="bg1"/>
                </a:solidFill>
              </a:rPr>
              <a:t>Science (Recommended Content)</a:t>
            </a:r>
            <a:endParaRPr lang="en-US" sz="2800" dirty="0">
              <a:solidFill>
                <a:schemeClr val="bg1"/>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1474926042"/>
              </p:ext>
            </p:extLst>
          </p:nvPr>
        </p:nvGraphicFramePr>
        <p:xfrm>
          <a:off x="135082" y="1297632"/>
          <a:ext cx="8898081" cy="5361107"/>
        </p:xfrm>
        <a:graphic>
          <a:graphicData uri="http://schemas.openxmlformats.org/drawingml/2006/table">
            <a:tbl>
              <a:tblPr firstRow="1" bandRow="1">
                <a:tableStyleId>{5C22544A-7EE6-4342-B048-85BDC9FD1C3A}</a:tableStyleId>
              </a:tblPr>
              <a:tblGrid>
                <a:gridCol w="1681795"/>
                <a:gridCol w="3486021"/>
                <a:gridCol w="3730265"/>
              </a:tblGrid>
              <a:tr h="423347">
                <a:tc>
                  <a:txBody>
                    <a:bodyPr/>
                    <a:lstStyle/>
                    <a:p>
                      <a:r>
                        <a:rPr lang="en-US" dirty="0" smtClean="0"/>
                        <a:t>Criteria</a:t>
                      </a:r>
                      <a:endParaRPr lang="en-US" dirty="0"/>
                    </a:p>
                  </a:txBody>
                  <a:tcPr/>
                </a:tc>
                <a:tc>
                  <a:txBody>
                    <a:bodyPr/>
                    <a:lstStyle/>
                    <a:p>
                      <a:r>
                        <a:rPr lang="en-US" dirty="0" smtClean="0"/>
                        <a:t>Examples</a:t>
                      </a:r>
                      <a:endParaRPr lang="en-US" dirty="0"/>
                    </a:p>
                  </a:txBody>
                  <a:tcPr/>
                </a:tc>
                <a:tc>
                  <a:txBody>
                    <a:bodyPr/>
                    <a:lstStyle/>
                    <a:p>
                      <a:r>
                        <a:rPr lang="en-US" dirty="0" smtClean="0"/>
                        <a:t>Comments</a:t>
                      </a:r>
                      <a:endParaRPr lang="en-US" dirty="0"/>
                    </a:p>
                  </a:txBody>
                  <a:tcPr/>
                </a:tc>
              </a:tr>
              <a:tr h="730710">
                <a:tc>
                  <a:txBody>
                    <a:bodyPr/>
                    <a:lstStyle/>
                    <a:p>
                      <a:r>
                        <a:rPr lang="en-US" sz="2400" dirty="0" smtClean="0"/>
                        <a:t>Clear Conclusion </a:t>
                      </a:r>
                      <a:endParaRPr lang="en-US" sz="2400" dirty="0"/>
                    </a:p>
                  </a:txBody>
                  <a:tcPr/>
                </a:tc>
                <a:tc>
                  <a:txBody>
                    <a:bodyPr/>
                    <a:lstStyle/>
                    <a:p>
                      <a:r>
                        <a:rPr lang="en-US" sz="1400" dirty="0" smtClean="0"/>
                        <a:t>Science and Engineering share </a:t>
                      </a:r>
                      <a:r>
                        <a:rPr lang="en-US" sz="1400" baseline="0" dirty="0" smtClean="0"/>
                        <a:t>many of the same tools, but have many differences in their fundamental goals and motivations</a:t>
                      </a:r>
                      <a:endParaRPr lang="en-US" sz="1400" dirty="0"/>
                    </a:p>
                  </a:txBody>
                  <a:tcPr/>
                </a:tc>
                <a:tc>
                  <a:txBody>
                    <a:bodyPr/>
                    <a:lstStyle/>
                    <a:p>
                      <a:r>
                        <a:rPr lang="en-US" sz="1400" dirty="0" smtClean="0"/>
                        <a:t>-</a:t>
                      </a:r>
                      <a:r>
                        <a:rPr lang="en-US" sz="1400" dirty="0" smtClean="0">
                          <a:solidFill>
                            <a:srgbClr val="FF0000"/>
                          </a:solidFill>
                        </a:rPr>
                        <a:t>State</a:t>
                      </a:r>
                      <a:r>
                        <a:rPr lang="en-US" sz="1400" baseline="0" dirty="0" smtClean="0">
                          <a:solidFill>
                            <a:srgbClr val="FF0000"/>
                          </a:solidFill>
                        </a:rPr>
                        <a:t> </a:t>
                      </a:r>
                      <a:r>
                        <a:rPr lang="en-US" sz="1400" dirty="0" smtClean="0">
                          <a:solidFill>
                            <a:srgbClr val="FF0000"/>
                          </a:solidFill>
                        </a:rPr>
                        <a:t>early</a:t>
                      </a:r>
                      <a:r>
                        <a:rPr lang="en-US" sz="1400" baseline="0" dirty="0" smtClean="0">
                          <a:solidFill>
                            <a:srgbClr val="FF0000"/>
                          </a:solidFill>
                        </a:rPr>
                        <a:t> in the document  </a:t>
                      </a:r>
                    </a:p>
                    <a:p>
                      <a:r>
                        <a:rPr lang="en-US" sz="1400" baseline="0" dirty="0" smtClean="0"/>
                        <a:t>-Summarize in different words at end of the document</a:t>
                      </a:r>
                      <a:endParaRPr lang="en-US" sz="1400" dirty="0"/>
                    </a:p>
                  </a:txBody>
                  <a:tcPr/>
                </a:tc>
              </a:tr>
              <a:tr h="730710">
                <a:tc>
                  <a:txBody>
                    <a:bodyPr/>
                    <a:lstStyle/>
                    <a:p>
                      <a:r>
                        <a:rPr lang="en-US" sz="2400" dirty="0" smtClean="0"/>
                        <a:t>Concisely</a:t>
                      </a:r>
                      <a:r>
                        <a:rPr lang="en-US" sz="2400" baseline="0" dirty="0" smtClean="0"/>
                        <a:t> Stated</a:t>
                      </a:r>
                      <a:endParaRPr lang="en-US" sz="2400" dirty="0"/>
                    </a:p>
                  </a:txBody>
                  <a:tcPr/>
                </a:tc>
                <a:tc>
                  <a:txBody>
                    <a:bodyPr/>
                    <a:lstStyle/>
                    <a:p>
                      <a:endParaRPr lang="en-US" sz="1400" baseline="0" dirty="0" smtClean="0"/>
                    </a:p>
                    <a:p>
                      <a:r>
                        <a:rPr lang="en-US" sz="1400" baseline="0" dirty="0" smtClean="0"/>
                        <a:t>One page, </a:t>
                      </a:r>
                      <a:r>
                        <a:rPr lang="en-US" sz="1400" baseline="0" dirty="0" err="1" smtClean="0"/>
                        <a:t>approx</a:t>
                      </a:r>
                      <a:r>
                        <a:rPr lang="en-US" sz="1400" baseline="0" dirty="0" smtClean="0"/>
                        <a:t> 600 words is sufficient</a:t>
                      </a:r>
                      <a:endParaRPr lang="en-US" sz="1400" dirty="0"/>
                    </a:p>
                  </a:txBody>
                  <a:tcPr/>
                </a:tc>
                <a:tc>
                  <a:txBody>
                    <a:bodyPr/>
                    <a:lstStyle/>
                    <a:p>
                      <a:r>
                        <a:rPr lang="en-US" sz="1400" dirty="0" smtClean="0"/>
                        <a:t>Don’t write</a:t>
                      </a:r>
                      <a:r>
                        <a:rPr lang="en-US" sz="1400" baseline="0" dirty="0" smtClean="0"/>
                        <a:t> “filler” that goes beyond the instructions and make the paper repetitive. Choose powerful  macro examples to back up your assertions.</a:t>
                      </a:r>
                      <a:endParaRPr lang="en-US" sz="1400" dirty="0"/>
                    </a:p>
                  </a:txBody>
                  <a:tcPr/>
                </a:tc>
              </a:tr>
              <a:tr h="1565806">
                <a:tc>
                  <a:txBody>
                    <a:bodyPr/>
                    <a:lstStyle/>
                    <a:p>
                      <a:r>
                        <a:rPr lang="en-US" sz="2400" dirty="0" smtClean="0"/>
                        <a:t>Good Flow</a:t>
                      </a:r>
                      <a:endParaRPr lang="en-US" sz="2400" dirty="0"/>
                    </a:p>
                  </a:txBody>
                  <a:tcPr/>
                </a:tc>
                <a:tc>
                  <a:txBody>
                    <a:bodyPr/>
                    <a:lstStyle/>
                    <a:p>
                      <a:r>
                        <a:rPr lang="en-US" sz="1400" dirty="0" smtClean="0"/>
                        <a:t>4 or 5 Good</a:t>
                      </a:r>
                      <a:r>
                        <a:rPr lang="en-US" sz="1400" baseline="0" dirty="0" smtClean="0"/>
                        <a:t> paragraphs with solid structure </a:t>
                      </a:r>
                      <a:r>
                        <a:rPr lang="en-US" sz="1400" baseline="0" dirty="0" smtClean="0"/>
                        <a:t>(Example of solid  structure)</a:t>
                      </a:r>
                      <a:endParaRPr lang="en-US" sz="1400" baseline="0" dirty="0" smtClean="0"/>
                    </a:p>
                    <a:p>
                      <a:r>
                        <a:rPr lang="en-US" sz="1400" baseline="0" dirty="0" smtClean="0"/>
                        <a:t>-Introductory Statement/Conclusion</a:t>
                      </a:r>
                    </a:p>
                    <a:p>
                      <a:r>
                        <a:rPr lang="en-US" sz="1400" baseline="0" dirty="0" smtClean="0"/>
                        <a:t>-How Science and Engineering Differ (with support)</a:t>
                      </a:r>
                    </a:p>
                    <a:p>
                      <a:r>
                        <a:rPr lang="en-US" sz="1400" baseline="0" dirty="0" smtClean="0"/>
                        <a:t>-How Science and Engineering Share common elements (with support)</a:t>
                      </a:r>
                    </a:p>
                    <a:p>
                      <a:r>
                        <a:rPr lang="en-US" sz="1400" baseline="0" dirty="0" smtClean="0"/>
                        <a:t>-Conclusion </a:t>
                      </a:r>
                      <a:endParaRPr lang="en-US" sz="1400" dirty="0"/>
                    </a:p>
                  </a:txBody>
                  <a:tcPr/>
                </a:tc>
                <a:tc>
                  <a:txBody>
                    <a:bodyPr/>
                    <a:lstStyle/>
                    <a:p>
                      <a:r>
                        <a:rPr lang="en-US" sz="1400" dirty="0" smtClean="0"/>
                        <a:t>-Each paragraph should have</a:t>
                      </a:r>
                      <a:r>
                        <a:rPr lang="en-US" sz="1400" baseline="0" dirty="0" smtClean="0"/>
                        <a:t> </a:t>
                      </a:r>
                      <a:r>
                        <a:rPr lang="en-US" sz="1400" baseline="0" dirty="0" smtClean="0">
                          <a:solidFill>
                            <a:srgbClr val="FF0000"/>
                          </a:solidFill>
                        </a:rPr>
                        <a:t>one unique topic sentence ‘---UNDERLINE FROM NOW ON.</a:t>
                      </a:r>
                    </a:p>
                    <a:p>
                      <a:r>
                        <a:rPr lang="en-US" sz="1400" baseline="0" dirty="0" smtClean="0"/>
                        <a:t>-Non topic sentences </a:t>
                      </a:r>
                      <a:r>
                        <a:rPr lang="en-US" sz="1400" baseline="0" dirty="0" smtClean="0">
                          <a:solidFill>
                            <a:srgbClr val="FF0000"/>
                          </a:solidFill>
                        </a:rPr>
                        <a:t>support the topic sentence</a:t>
                      </a:r>
                    </a:p>
                    <a:p>
                      <a:r>
                        <a:rPr lang="en-US" sz="1400" dirty="0" smtClean="0">
                          <a:solidFill>
                            <a:srgbClr val="FF0000"/>
                          </a:solidFill>
                        </a:rPr>
                        <a:t>         +Body sentences</a:t>
                      </a:r>
                    </a:p>
                    <a:p>
                      <a:r>
                        <a:rPr lang="en-US" sz="1400" dirty="0" smtClean="0">
                          <a:solidFill>
                            <a:srgbClr val="FF0000"/>
                          </a:solidFill>
                        </a:rPr>
                        <a:t>         +Conclusion sentence finishes the paragraph</a:t>
                      </a:r>
                      <a:endParaRPr lang="en-US" sz="1400" dirty="0">
                        <a:solidFill>
                          <a:srgbClr val="FF0000"/>
                        </a:solidFill>
                      </a:endParaRPr>
                    </a:p>
                  </a:txBody>
                  <a:tcPr/>
                </a:tc>
              </a:tr>
              <a:tr h="1357031">
                <a:tc>
                  <a:txBody>
                    <a:bodyPr/>
                    <a:lstStyle/>
                    <a:p>
                      <a:r>
                        <a:rPr lang="en-US" sz="2400" dirty="0" smtClean="0"/>
                        <a:t>Strongly Supported</a:t>
                      </a:r>
                      <a:endParaRPr lang="en-US" sz="2400" dirty="0"/>
                    </a:p>
                  </a:txBody>
                  <a:tcPr/>
                </a:tc>
                <a:tc>
                  <a:txBody>
                    <a:bodyPr/>
                    <a:lstStyle/>
                    <a:p>
                      <a:r>
                        <a:rPr lang="en-US" sz="1400" dirty="0" smtClean="0"/>
                        <a:t>-Provide actual concrete</a:t>
                      </a:r>
                      <a:r>
                        <a:rPr lang="en-US" sz="1400" baseline="0" dirty="0" smtClean="0"/>
                        <a:t> examples of where science and engineering differ</a:t>
                      </a:r>
                    </a:p>
                    <a:p>
                      <a:r>
                        <a:rPr lang="en-US" sz="1400" baseline="0" dirty="0" smtClean="0"/>
                        <a:t>-Goal of engineering is improvement, while science is seeking knowledge </a:t>
                      </a:r>
                    </a:p>
                    <a:p>
                      <a:r>
                        <a:rPr lang="en-US" sz="1400" baseline="0" dirty="0" smtClean="0"/>
                        <a:t>-Starting point of engineering is a problem, while science starts with a thesis </a:t>
                      </a:r>
                    </a:p>
                  </a:txBody>
                  <a:tcPr/>
                </a:tc>
                <a:tc>
                  <a:txBody>
                    <a:bodyPr/>
                    <a:lstStyle/>
                    <a:p>
                      <a:r>
                        <a:rPr lang="en-US" sz="1400" dirty="0" smtClean="0"/>
                        <a:t>-Supporting elements</a:t>
                      </a:r>
                      <a:r>
                        <a:rPr lang="en-US" sz="1400" baseline="0" dirty="0" smtClean="0"/>
                        <a:t> </a:t>
                      </a:r>
                      <a:r>
                        <a:rPr lang="en-US" sz="1400" dirty="0" smtClean="0"/>
                        <a:t>for each assertion</a:t>
                      </a:r>
                      <a:endParaRPr lang="en-US" sz="1400" baseline="0" dirty="0" smtClean="0"/>
                    </a:p>
                    <a:p>
                      <a:r>
                        <a:rPr lang="en-US" sz="1400" baseline="0" dirty="0" smtClean="0"/>
                        <a:t>-Summarize the contrast between science and engineering and restate/reinforce the conclusion</a:t>
                      </a:r>
                    </a:p>
                    <a:p>
                      <a:endParaRPr lang="en-US" sz="1400" dirty="0"/>
                    </a:p>
                  </a:txBody>
                  <a:tcPr/>
                </a:tc>
              </a:tr>
            </a:tbl>
          </a:graphicData>
        </a:graphic>
      </p:graphicFrame>
    </p:spTree>
    <p:extLst>
      <p:ext uri="{BB962C8B-B14F-4D97-AF65-F5344CB8AC3E}">
        <p14:creationId xmlns:p14="http://schemas.microsoft.com/office/powerpoint/2010/main" val="2812042677"/>
      </p:ext>
    </p:extLst>
  </p:cSld>
  <p:clrMapOvr>
    <a:masterClrMapping/>
  </p:clrMapOvr>
  <p:transition>
    <p:randomBa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Text Box 2"/>
          <p:cNvSpPr txBox="1">
            <a:spLocks noChangeArrowheads="1"/>
          </p:cNvSpPr>
          <p:nvPr/>
        </p:nvSpPr>
        <p:spPr bwMode="auto">
          <a:xfrm>
            <a:off x="135082" y="0"/>
            <a:ext cx="8821882" cy="954107"/>
          </a:xfrm>
          <a:prstGeom prst="rect">
            <a:avLst/>
          </a:prstGeom>
          <a:noFill/>
          <a:ln w="9525">
            <a:noFill/>
            <a:miter lim="800000"/>
            <a:headEnd/>
            <a:tailEnd/>
          </a:ln>
          <a:effectLst/>
        </p:spPr>
        <p:txBody>
          <a:bodyPr wrap="square">
            <a:spAutoFit/>
          </a:bodyPr>
          <a:lstStyle/>
          <a:p>
            <a:pPr fontAlgn="auto">
              <a:spcAft>
                <a:spcPts val="0"/>
              </a:spcAft>
              <a:defRPr/>
            </a:pPr>
            <a:r>
              <a:rPr lang="en-US" sz="2800" dirty="0">
                <a:solidFill>
                  <a:schemeClr val="bg1"/>
                </a:solidFill>
              </a:rPr>
              <a:t>Out of class writing exercise #1:  Differences </a:t>
            </a:r>
            <a:r>
              <a:rPr lang="en-US" sz="2800" dirty="0" smtClean="0">
                <a:solidFill>
                  <a:schemeClr val="bg1"/>
                </a:solidFill>
              </a:rPr>
              <a:t>between Engineering </a:t>
            </a:r>
            <a:r>
              <a:rPr lang="en-US" sz="2800" dirty="0">
                <a:solidFill>
                  <a:schemeClr val="bg1"/>
                </a:solidFill>
              </a:rPr>
              <a:t>and </a:t>
            </a:r>
            <a:r>
              <a:rPr lang="en-US" sz="2800" dirty="0" smtClean="0">
                <a:solidFill>
                  <a:schemeClr val="bg1"/>
                </a:solidFill>
              </a:rPr>
              <a:t>Science (Recommended Grammar)</a:t>
            </a:r>
            <a:endParaRPr lang="en-US" sz="2800" dirty="0">
              <a:solidFill>
                <a:schemeClr val="bg1"/>
              </a:solidFill>
            </a:endParaRP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23307014"/>
              </p:ext>
            </p:extLst>
          </p:nvPr>
        </p:nvGraphicFramePr>
        <p:xfrm>
          <a:off x="350983" y="1249671"/>
          <a:ext cx="8698346" cy="5161280"/>
        </p:xfrm>
        <a:graphic>
          <a:graphicData uri="http://schemas.openxmlformats.org/drawingml/2006/table">
            <a:tbl>
              <a:tblPr firstRow="1" bandRow="1">
                <a:tableStyleId>{5C22544A-7EE6-4342-B048-85BDC9FD1C3A}</a:tableStyleId>
              </a:tblPr>
              <a:tblGrid>
                <a:gridCol w="1644044"/>
                <a:gridCol w="2854064"/>
                <a:gridCol w="4200238"/>
              </a:tblGrid>
              <a:tr h="370840">
                <a:tc>
                  <a:txBody>
                    <a:bodyPr/>
                    <a:lstStyle/>
                    <a:p>
                      <a:r>
                        <a:rPr lang="en-US" dirty="0" smtClean="0"/>
                        <a:t>Criteria</a:t>
                      </a:r>
                      <a:endParaRPr lang="en-US" dirty="0"/>
                    </a:p>
                  </a:txBody>
                  <a:tcPr/>
                </a:tc>
                <a:tc>
                  <a:txBody>
                    <a:bodyPr/>
                    <a:lstStyle/>
                    <a:p>
                      <a:r>
                        <a:rPr lang="en-US" dirty="0" smtClean="0"/>
                        <a:t>Examples</a:t>
                      </a:r>
                      <a:endParaRPr lang="en-US" dirty="0"/>
                    </a:p>
                  </a:txBody>
                  <a:tcPr/>
                </a:tc>
                <a:tc>
                  <a:txBody>
                    <a:bodyPr/>
                    <a:lstStyle/>
                    <a:p>
                      <a:r>
                        <a:rPr lang="en-US" dirty="0" smtClean="0"/>
                        <a:t>Comments</a:t>
                      </a:r>
                      <a:endParaRPr lang="en-US" dirty="0"/>
                    </a:p>
                  </a:txBody>
                  <a:tcPr/>
                </a:tc>
              </a:tr>
              <a:tr h="370840">
                <a:tc>
                  <a:txBody>
                    <a:bodyPr/>
                    <a:lstStyle/>
                    <a:p>
                      <a:r>
                        <a:rPr lang="en-US" dirty="0" smtClean="0"/>
                        <a:t>Grammar</a:t>
                      </a:r>
                      <a:endParaRPr lang="en-US" dirty="0"/>
                    </a:p>
                  </a:txBody>
                  <a:tcPr/>
                </a:tc>
                <a:tc>
                  <a:txBody>
                    <a:bodyPr/>
                    <a:lstStyle/>
                    <a:p>
                      <a:r>
                        <a:rPr lang="en-US" sz="1400" dirty="0" smtClean="0"/>
                        <a:t>Use</a:t>
                      </a:r>
                      <a:r>
                        <a:rPr lang="en-US" sz="1400" baseline="0" dirty="0" smtClean="0"/>
                        <a:t> the EE295 checklist as a point of reference</a:t>
                      </a:r>
                      <a:endParaRPr lang="en-US" sz="1400" dirty="0"/>
                    </a:p>
                  </a:txBody>
                  <a:tcPr/>
                </a:tc>
                <a:tc>
                  <a:txBody>
                    <a:bodyPr/>
                    <a:lstStyle/>
                    <a:p>
                      <a:endParaRPr lang="en-US" sz="1400" dirty="0"/>
                    </a:p>
                  </a:txBody>
                  <a:tcPr/>
                </a:tc>
              </a:tr>
              <a:tr h="370840">
                <a:tc>
                  <a:txBody>
                    <a:bodyPr/>
                    <a:lstStyle/>
                    <a:p>
                      <a:r>
                        <a:rPr lang="en-US" dirty="0" smtClean="0"/>
                        <a:t>-No personal pronouns</a:t>
                      </a:r>
                      <a:endParaRPr lang="en-US" dirty="0"/>
                    </a:p>
                  </a:txBody>
                  <a:tcPr/>
                </a:tc>
                <a:tc>
                  <a:txBody>
                    <a:bodyPr/>
                    <a:lstStyle/>
                    <a:p>
                      <a:r>
                        <a:rPr lang="en-US" sz="1400" dirty="0" smtClean="0"/>
                        <a:t>I, me, it, they</a:t>
                      </a:r>
                      <a:r>
                        <a:rPr lang="en-US" sz="1400" baseline="0" dirty="0" smtClean="0"/>
                        <a:t> </a:t>
                      </a:r>
                      <a:endParaRPr lang="en-US" sz="1400" dirty="0"/>
                    </a:p>
                  </a:txBody>
                  <a:tcPr/>
                </a:tc>
                <a:tc>
                  <a:txBody>
                    <a:bodyPr/>
                    <a:lstStyle/>
                    <a:p>
                      <a:r>
                        <a:rPr lang="en-US" sz="1400" dirty="0" smtClean="0"/>
                        <a:t>All can be ambiguous</a:t>
                      </a:r>
                      <a:r>
                        <a:rPr lang="en-US" sz="1400" baseline="0" dirty="0" smtClean="0"/>
                        <a:t> . Use descriptive nouns, like “the bridge” or “the project” to make reference. </a:t>
                      </a:r>
                    </a:p>
                    <a:p>
                      <a:endParaRPr lang="en-US" sz="1400" baseline="0" dirty="0" smtClean="0"/>
                    </a:p>
                    <a:p>
                      <a:r>
                        <a:rPr lang="en-US" sz="1400" baseline="0" dirty="0" smtClean="0"/>
                        <a:t>No place for personal pronouns </a:t>
                      </a:r>
                      <a:r>
                        <a:rPr lang="en-US" sz="1400" baseline="0" dirty="0" smtClean="0">
                          <a:solidFill>
                            <a:srgbClr val="FF0000"/>
                          </a:solidFill>
                        </a:rPr>
                        <a:t>–stay to 3</a:t>
                      </a:r>
                      <a:r>
                        <a:rPr lang="en-US" sz="1400" baseline="30000" dirty="0" smtClean="0">
                          <a:solidFill>
                            <a:srgbClr val="FF0000"/>
                          </a:solidFill>
                        </a:rPr>
                        <a:t>rd</a:t>
                      </a:r>
                      <a:r>
                        <a:rPr lang="en-US" sz="1400" baseline="0" dirty="0" smtClean="0">
                          <a:solidFill>
                            <a:srgbClr val="FF0000"/>
                          </a:solidFill>
                        </a:rPr>
                        <a:t> person</a:t>
                      </a:r>
                      <a:r>
                        <a:rPr lang="en-US" sz="1400" baseline="0" dirty="0" smtClean="0"/>
                        <a:t>.</a:t>
                      </a:r>
                    </a:p>
                    <a:p>
                      <a:r>
                        <a:rPr lang="en-US" sz="1400" baseline="0" dirty="0" smtClean="0"/>
                        <a:t>“It” is especially ambiguous.  Only use when absolutely clear what “it” is…</a:t>
                      </a:r>
                      <a:endParaRPr lang="en-US" sz="1400" dirty="0"/>
                    </a:p>
                  </a:txBody>
                  <a:tcPr/>
                </a:tc>
              </a:tr>
              <a:tr h="370840">
                <a:tc>
                  <a:txBody>
                    <a:bodyPr/>
                    <a:lstStyle/>
                    <a:p>
                      <a:r>
                        <a:rPr lang="en-US" dirty="0" smtClean="0"/>
                        <a:t>-Small</a:t>
                      </a:r>
                      <a:r>
                        <a:rPr lang="en-US" baseline="0" dirty="0" smtClean="0"/>
                        <a:t> Paragraphs</a:t>
                      </a:r>
                      <a:endParaRPr lang="en-US" dirty="0"/>
                    </a:p>
                  </a:txBody>
                  <a:tcPr/>
                </a:tc>
                <a:tc>
                  <a:txBody>
                    <a:bodyPr/>
                    <a:lstStyle/>
                    <a:p>
                      <a:r>
                        <a:rPr lang="en-US" sz="1400" dirty="0" smtClean="0"/>
                        <a:t>Conclusion is a</a:t>
                      </a:r>
                      <a:r>
                        <a:rPr lang="en-US" sz="1400" baseline="0" dirty="0" smtClean="0"/>
                        <a:t> full paragraph, not two sentences</a:t>
                      </a:r>
                      <a:endParaRPr lang="en-US" sz="1400" dirty="0"/>
                    </a:p>
                  </a:txBody>
                  <a:tcPr/>
                </a:tc>
                <a:tc>
                  <a:txBody>
                    <a:bodyPr/>
                    <a:lstStyle/>
                    <a:p>
                      <a:r>
                        <a:rPr lang="en-US" sz="1400" dirty="0" smtClean="0"/>
                        <a:t>Have one topic</a:t>
                      </a:r>
                      <a:r>
                        <a:rPr lang="en-US" sz="1400" baseline="0" dirty="0" smtClean="0"/>
                        <a:t> sentence per paragraph.   </a:t>
                      </a:r>
                      <a:r>
                        <a:rPr lang="en-US" sz="1400" baseline="0" dirty="0" smtClean="0">
                          <a:solidFill>
                            <a:srgbClr val="FF0000"/>
                          </a:solidFill>
                        </a:rPr>
                        <a:t>For a well constructed paper, you should be able to read only the topic sentences and see the flow of the paper</a:t>
                      </a:r>
                      <a:r>
                        <a:rPr lang="en-US" sz="1400" baseline="0" dirty="0" smtClean="0"/>
                        <a:t>.</a:t>
                      </a:r>
                      <a:endParaRPr lang="en-US" sz="1400" dirty="0"/>
                    </a:p>
                  </a:txBody>
                  <a:tcPr/>
                </a:tc>
              </a:tr>
              <a:tr h="370840">
                <a:tc>
                  <a:txBody>
                    <a:bodyPr/>
                    <a:lstStyle/>
                    <a:p>
                      <a:r>
                        <a:rPr lang="en-US" dirty="0" smtClean="0"/>
                        <a:t>-No passive</a:t>
                      </a:r>
                      <a:r>
                        <a:rPr lang="en-US" baseline="0" dirty="0" smtClean="0"/>
                        <a:t> statements</a:t>
                      </a:r>
                      <a:endParaRPr lang="en-US" dirty="0"/>
                    </a:p>
                  </a:txBody>
                  <a:tcPr/>
                </a:tc>
                <a:tc>
                  <a:txBody>
                    <a:bodyPr/>
                    <a:lstStyle/>
                    <a:p>
                      <a:r>
                        <a:rPr lang="en-US" sz="1400" dirty="0" smtClean="0"/>
                        <a:t>Avoid</a:t>
                      </a:r>
                      <a:r>
                        <a:rPr lang="en-US" sz="1400" baseline="0" dirty="0" smtClean="0"/>
                        <a:t> “was  done” or “were deduced”….</a:t>
                      </a:r>
                      <a:endParaRPr lang="en-US" sz="1400" dirty="0"/>
                    </a:p>
                  </a:txBody>
                  <a:tcPr/>
                </a:tc>
                <a:tc>
                  <a:txBody>
                    <a:bodyPr/>
                    <a:lstStyle/>
                    <a:p>
                      <a:r>
                        <a:rPr lang="en-US" sz="1400" dirty="0" smtClean="0"/>
                        <a:t>Say “Scientists</a:t>
                      </a:r>
                      <a:r>
                        <a:rPr lang="en-US" sz="1400" baseline="0" dirty="0" smtClean="0"/>
                        <a:t> develop theories…” or “engineers develop products”</a:t>
                      </a:r>
                      <a:endParaRPr lang="en-US" sz="1400" dirty="0"/>
                    </a:p>
                  </a:txBody>
                  <a:tcPr/>
                </a:tc>
              </a:tr>
              <a:tr h="370840">
                <a:tc>
                  <a:txBody>
                    <a:bodyPr/>
                    <a:lstStyle/>
                    <a:p>
                      <a:r>
                        <a:rPr lang="en-US" dirty="0" smtClean="0"/>
                        <a:t>-Articles</a:t>
                      </a:r>
                      <a:endParaRPr lang="en-US" dirty="0"/>
                    </a:p>
                  </a:txBody>
                  <a:tcPr/>
                </a:tc>
                <a:tc>
                  <a:txBody>
                    <a:bodyPr/>
                    <a:lstStyle/>
                    <a:p>
                      <a:r>
                        <a:rPr lang="en-US" sz="1400" dirty="0" smtClean="0"/>
                        <a:t>Use The, a,</a:t>
                      </a:r>
                      <a:r>
                        <a:rPr lang="en-US" sz="1400" baseline="0" dirty="0" smtClean="0"/>
                        <a:t> an, properly</a:t>
                      </a:r>
                      <a:endParaRPr lang="en-US" sz="1400" dirty="0"/>
                    </a:p>
                  </a:txBody>
                  <a:tcPr/>
                </a:tc>
                <a:tc>
                  <a:txBody>
                    <a:bodyPr/>
                    <a:lstStyle/>
                    <a:p>
                      <a:endParaRPr lang="en-US" sz="1400" dirty="0"/>
                    </a:p>
                  </a:txBody>
                  <a:tcPr/>
                </a:tc>
              </a:tr>
              <a:tr h="370840">
                <a:tc>
                  <a:txBody>
                    <a:bodyPr/>
                    <a:lstStyle/>
                    <a:p>
                      <a:r>
                        <a:rPr lang="en-US" dirty="0" smtClean="0"/>
                        <a:t>-Complete Sentences</a:t>
                      </a:r>
                      <a:endParaRPr lang="en-US" dirty="0"/>
                    </a:p>
                  </a:txBody>
                  <a:tcPr/>
                </a:tc>
                <a:tc>
                  <a:txBody>
                    <a:bodyPr/>
                    <a:lstStyle/>
                    <a:p>
                      <a:r>
                        <a:rPr lang="en-US" sz="1400" dirty="0" smtClean="0"/>
                        <a:t>Always</a:t>
                      </a:r>
                      <a:r>
                        <a:rPr lang="en-US" sz="1400" baseline="0" dirty="0" smtClean="0"/>
                        <a:t> have a subject and an object</a:t>
                      </a:r>
                      <a:endParaRPr lang="en-US" sz="1400" dirty="0"/>
                    </a:p>
                  </a:txBody>
                  <a:tcPr/>
                </a:tc>
                <a:tc>
                  <a:txBody>
                    <a:bodyPr/>
                    <a:lstStyle/>
                    <a:p>
                      <a:r>
                        <a:rPr lang="en-US" sz="1400" dirty="0" smtClean="0"/>
                        <a:t>“whereas” is a sentence connector, not a verb</a:t>
                      </a:r>
                      <a:endParaRPr lang="en-US" sz="1400" dirty="0"/>
                    </a:p>
                  </a:txBody>
                  <a:tcPr/>
                </a:tc>
              </a:tr>
              <a:tr h="370840">
                <a:tc>
                  <a:txBody>
                    <a:bodyPr/>
                    <a:lstStyle/>
                    <a:p>
                      <a:r>
                        <a:rPr lang="en-US" dirty="0" smtClean="0"/>
                        <a:t>-Plagiarism</a:t>
                      </a:r>
                      <a:endParaRPr lang="en-US" dirty="0"/>
                    </a:p>
                  </a:txBody>
                  <a:tcPr/>
                </a:tc>
                <a:tc>
                  <a:txBody>
                    <a:bodyPr/>
                    <a:lstStyle/>
                    <a:p>
                      <a:r>
                        <a:rPr lang="en-US" sz="1400" dirty="0" smtClean="0"/>
                        <a:t>Need</a:t>
                      </a:r>
                      <a:r>
                        <a:rPr lang="en-US" sz="1400" baseline="0" dirty="0" smtClean="0"/>
                        <a:t> to run check to keep target of less than 15% </a:t>
                      </a:r>
                      <a:endParaRPr lang="en-US" sz="1400" dirty="0"/>
                    </a:p>
                  </a:txBody>
                  <a:tcPr/>
                </a:tc>
                <a:tc>
                  <a:txBody>
                    <a:bodyPr/>
                    <a:lstStyle/>
                    <a:p>
                      <a:r>
                        <a:rPr lang="en-US" sz="1400" dirty="0" err="1" smtClean="0"/>
                        <a:t>Turnitin</a:t>
                      </a:r>
                      <a:r>
                        <a:rPr lang="en-US" sz="1400" dirty="0" smtClean="0"/>
                        <a:t> provides feedback</a:t>
                      </a:r>
                      <a:endParaRPr lang="en-US" sz="1400" dirty="0"/>
                    </a:p>
                  </a:txBody>
                  <a:tcPr/>
                </a:tc>
              </a:tr>
            </a:tbl>
          </a:graphicData>
        </a:graphic>
      </p:graphicFrame>
    </p:spTree>
    <p:extLst>
      <p:ext uri="{BB962C8B-B14F-4D97-AF65-F5344CB8AC3E}">
        <p14:creationId xmlns:p14="http://schemas.microsoft.com/office/powerpoint/2010/main" val="1933579640"/>
      </p:ext>
    </p:extLst>
  </p:cSld>
  <p:clrMapOvr>
    <a:masterClrMapping/>
  </p:clrMapOvr>
  <p:transition>
    <p:randomBa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175668"/>
            <a:ext cx="7886700" cy="886159"/>
          </a:xfrm>
        </p:spPr>
        <p:txBody>
          <a:bodyPr/>
          <a:lstStyle/>
          <a:p>
            <a:r>
              <a:rPr lang="en-US" dirty="0" smtClean="0"/>
              <a:t>Areas for Focus</a:t>
            </a:r>
            <a:endParaRPr lang="en-US" dirty="0"/>
          </a:p>
        </p:txBody>
      </p:sp>
      <p:sp>
        <p:nvSpPr>
          <p:cNvPr id="3" name="Content Placeholder 2"/>
          <p:cNvSpPr>
            <a:spLocks noGrp="1"/>
          </p:cNvSpPr>
          <p:nvPr>
            <p:ph idx="1"/>
          </p:nvPr>
        </p:nvSpPr>
        <p:spPr>
          <a:xfrm>
            <a:off x="610177" y="1197264"/>
            <a:ext cx="7886700" cy="5444835"/>
          </a:xfrm>
        </p:spPr>
        <p:txBody>
          <a:bodyPr>
            <a:normAutofit fontScale="85000" lnSpcReduction="20000"/>
          </a:bodyPr>
          <a:lstStyle/>
          <a:p>
            <a:pPr marL="457200" indent="-457200">
              <a:buAutoNum type="arabicPeriod"/>
            </a:pPr>
            <a:r>
              <a:rPr lang="en-US" dirty="0" smtClean="0"/>
              <a:t>Paragraph Construction</a:t>
            </a:r>
          </a:p>
          <a:p>
            <a:pPr lvl="1"/>
            <a:r>
              <a:rPr lang="en-US" dirty="0"/>
              <a:t>-Topic Sentences lacking in many papers</a:t>
            </a:r>
          </a:p>
          <a:p>
            <a:pPr lvl="1"/>
            <a:r>
              <a:rPr lang="en-US" dirty="0"/>
              <a:t>-</a:t>
            </a:r>
            <a:r>
              <a:rPr lang="en-US" dirty="0">
                <a:solidFill>
                  <a:srgbClr val="FFFF00"/>
                </a:solidFill>
              </a:rPr>
              <a:t>Underline full topic </a:t>
            </a:r>
            <a:r>
              <a:rPr lang="en-US" dirty="0" smtClean="0">
                <a:solidFill>
                  <a:srgbClr val="FFFF00"/>
                </a:solidFill>
              </a:rPr>
              <a:t>sentence of every paragraph</a:t>
            </a:r>
            <a:endParaRPr lang="en-US" dirty="0">
              <a:solidFill>
                <a:srgbClr val="FFFF00"/>
              </a:solidFill>
            </a:endParaRPr>
          </a:p>
          <a:p>
            <a:pPr lvl="1"/>
            <a:r>
              <a:rPr lang="en-US" dirty="0"/>
              <a:t>-Supporting sentences “support” the topic</a:t>
            </a:r>
          </a:p>
          <a:p>
            <a:pPr lvl="1"/>
            <a:r>
              <a:rPr lang="en-US" dirty="0"/>
              <a:t>-Conclusion sentences finish the paragraph off</a:t>
            </a:r>
          </a:p>
          <a:p>
            <a:pPr lvl="1"/>
            <a:endParaRPr lang="en-US" dirty="0" smtClean="0"/>
          </a:p>
          <a:p>
            <a:pPr marL="457200" indent="-457200">
              <a:buAutoNum type="arabicPeriod"/>
            </a:pPr>
            <a:r>
              <a:rPr lang="en-US" dirty="0" smtClean="0"/>
              <a:t>Overall Paper Construction</a:t>
            </a:r>
          </a:p>
          <a:p>
            <a:pPr lvl="1"/>
            <a:r>
              <a:rPr lang="en-US" dirty="0" smtClean="0"/>
              <a:t>-</a:t>
            </a:r>
            <a:r>
              <a:rPr lang="en-US" dirty="0" smtClean="0">
                <a:solidFill>
                  <a:srgbClr val="FFFF00"/>
                </a:solidFill>
              </a:rPr>
              <a:t>Read the underlined topic sentences of the paper</a:t>
            </a:r>
          </a:p>
          <a:p>
            <a:pPr lvl="1"/>
            <a:r>
              <a:rPr lang="en-US" dirty="0" smtClean="0"/>
              <a:t>-The flow should be obvious if well done</a:t>
            </a:r>
          </a:p>
          <a:p>
            <a:pPr lvl="1"/>
            <a:endParaRPr lang="en-US" dirty="0" smtClean="0"/>
          </a:p>
          <a:p>
            <a:pPr marL="457200" indent="-457200">
              <a:buAutoNum type="arabicPeriod"/>
            </a:pPr>
            <a:r>
              <a:rPr lang="en-US" dirty="0" smtClean="0"/>
              <a:t>I, me, my, it: </a:t>
            </a:r>
            <a:r>
              <a:rPr lang="en-US" dirty="0" smtClean="0">
                <a:solidFill>
                  <a:srgbClr val="FFFF00"/>
                </a:solidFill>
              </a:rPr>
              <a:t>Avoid Personal Pronouns </a:t>
            </a:r>
          </a:p>
          <a:p>
            <a:endParaRPr lang="en-US" dirty="0" smtClean="0"/>
          </a:p>
          <a:p>
            <a:pPr marL="457200" indent="-457200">
              <a:buAutoNum type="arabicPeriod" startAt="4"/>
            </a:pPr>
            <a:r>
              <a:rPr lang="en-US" dirty="0" smtClean="0"/>
              <a:t>Avoid Passive Voice </a:t>
            </a:r>
          </a:p>
          <a:p>
            <a:r>
              <a:rPr lang="en-US" dirty="0"/>
              <a:t> </a:t>
            </a:r>
            <a:r>
              <a:rPr lang="en-US" dirty="0" smtClean="0"/>
              <a:t>      -Engineers developed the product, not The product was developed by the  engineers..</a:t>
            </a:r>
          </a:p>
          <a:p>
            <a:endParaRPr lang="en-US" dirty="0" smtClean="0"/>
          </a:p>
          <a:p>
            <a:r>
              <a:rPr lang="en-US" dirty="0" smtClean="0"/>
              <a:t>5.    </a:t>
            </a:r>
            <a:r>
              <a:rPr lang="en-US" dirty="0" smtClean="0">
                <a:solidFill>
                  <a:srgbClr val="FFFF00"/>
                </a:solidFill>
              </a:rPr>
              <a:t>Contractions have no place </a:t>
            </a:r>
            <a:r>
              <a:rPr lang="en-US" dirty="0" smtClean="0"/>
              <a:t>in formal writing nor do </a:t>
            </a:r>
            <a:r>
              <a:rPr lang="en-US" dirty="0" smtClean="0">
                <a:solidFill>
                  <a:srgbClr val="FFFF00"/>
                </a:solidFill>
              </a:rPr>
              <a:t>colloquialisms</a:t>
            </a:r>
          </a:p>
          <a:p>
            <a:pPr lvl="1"/>
            <a:r>
              <a:rPr lang="en-US" dirty="0" smtClean="0"/>
              <a:t>-”Do not”, not “Don’t”;    “Cannot”,  not “Can’t”</a:t>
            </a:r>
          </a:p>
          <a:p>
            <a:pPr lvl="1"/>
            <a:r>
              <a:rPr lang="en-US" dirty="0" smtClean="0"/>
              <a:t>-Not “On the other hand” ,   Use “ alternatively”</a:t>
            </a:r>
          </a:p>
          <a:p>
            <a:pPr lvl="1"/>
            <a:endParaRPr lang="en-US" dirty="0" smtClean="0"/>
          </a:p>
          <a:p>
            <a:pPr lvl="1"/>
            <a:r>
              <a:rPr lang="en-US" dirty="0" smtClean="0"/>
              <a:t>	</a:t>
            </a:r>
            <a:endParaRPr lang="en-US" dirty="0"/>
          </a:p>
        </p:txBody>
      </p:sp>
    </p:spTree>
    <p:extLst>
      <p:ext uri="{BB962C8B-B14F-4D97-AF65-F5344CB8AC3E}">
        <p14:creationId xmlns:p14="http://schemas.microsoft.com/office/powerpoint/2010/main" val="20473538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743" y="1041373"/>
            <a:ext cx="9144000" cy="5632311"/>
          </a:xfrm>
          <a:prstGeom prst="rect">
            <a:avLst/>
          </a:prstGeom>
        </p:spPr>
        <p:txBody>
          <a:bodyPr wrap="square">
            <a:spAutoFit/>
          </a:bodyPr>
          <a:lstStyle/>
          <a:p>
            <a:r>
              <a:rPr lang="en-US" dirty="0" smtClean="0">
                <a:solidFill>
                  <a:srgbClr val="FFFF00"/>
                </a:solidFill>
              </a:rPr>
              <a:t>1. </a:t>
            </a:r>
            <a:r>
              <a:rPr lang="en-US" dirty="0">
                <a:solidFill>
                  <a:srgbClr val="FFFF00"/>
                </a:solidFill>
              </a:rPr>
              <a:t>Personal pronouns (I, we, they)--Do a word search on I, we, they, you, me, it and highlight in every paper from now (summary at bottom)</a:t>
            </a:r>
          </a:p>
          <a:p>
            <a:r>
              <a:rPr lang="en-US" dirty="0">
                <a:solidFill>
                  <a:srgbClr val="FFFF00"/>
                </a:solidFill>
              </a:rPr>
              <a:t>2. Special case for "it"--ambiguous</a:t>
            </a:r>
          </a:p>
          <a:p>
            <a:r>
              <a:rPr lang="en-US" dirty="0">
                <a:solidFill>
                  <a:schemeClr val="bg1"/>
                </a:solidFill>
              </a:rPr>
              <a:t>3</a:t>
            </a:r>
            <a:r>
              <a:rPr lang="en-US" dirty="0" smtClean="0">
                <a:solidFill>
                  <a:schemeClr val="bg1"/>
                </a:solidFill>
              </a:rPr>
              <a:t>. </a:t>
            </a:r>
            <a:r>
              <a:rPr lang="en-US" dirty="0">
                <a:solidFill>
                  <a:schemeClr val="bg1"/>
                </a:solidFill>
              </a:rPr>
              <a:t>Structure of paragraphs</a:t>
            </a:r>
          </a:p>
          <a:p>
            <a:r>
              <a:rPr lang="en-US" dirty="0">
                <a:solidFill>
                  <a:schemeClr val="bg1"/>
                </a:solidFill>
              </a:rPr>
              <a:t>4</a:t>
            </a:r>
            <a:r>
              <a:rPr lang="en-US" dirty="0" smtClean="0">
                <a:solidFill>
                  <a:schemeClr val="bg1"/>
                </a:solidFill>
              </a:rPr>
              <a:t>. </a:t>
            </a:r>
            <a:r>
              <a:rPr lang="en-US" dirty="0">
                <a:solidFill>
                  <a:schemeClr val="bg1"/>
                </a:solidFill>
              </a:rPr>
              <a:t>Flow.  Summary--&gt;Body--&gt; Conclusion</a:t>
            </a:r>
          </a:p>
          <a:p>
            <a:r>
              <a:rPr lang="en-US" dirty="0">
                <a:solidFill>
                  <a:schemeClr val="bg1"/>
                </a:solidFill>
              </a:rPr>
              <a:t>5</a:t>
            </a:r>
            <a:r>
              <a:rPr lang="en-US" dirty="0" smtClean="0">
                <a:solidFill>
                  <a:schemeClr val="bg1"/>
                </a:solidFill>
              </a:rPr>
              <a:t>. </a:t>
            </a:r>
            <a:r>
              <a:rPr lang="en-US" dirty="0">
                <a:solidFill>
                  <a:schemeClr val="bg1"/>
                </a:solidFill>
              </a:rPr>
              <a:t>Summary is essential.  Answer the question "how do science and engineering differ" in the first para</a:t>
            </a:r>
          </a:p>
          <a:p>
            <a:r>
              <a:rPr lang="en-US" dirty="0">
                <a:solidFill>
                  <a:srgbClr val="FFFF00"/>
                </a:solidFill>
              </a:rPr>
              <a:t>6</a:t>
            </a:r>
            <a:r>
              <a:rPr lang="en-US" dirty="0" smtClean="0">
                <a:solidFill>
                  <a:srgbClr val="FFFF00"/>
                </a:solidFill>
              </a:rPr>
              <a:t>. </a:t>
            </a:r>
            <a:r>
              <a:rPr lang="en-US" dirty="0">
                <a:solidFill>
                  <a:srgbClr val="FFFF00"/>
                </a:solidFill>
              </a:rPr>
              <a:t>Wasting your first paragraph (or first sentence) on tangential stuff (Junk Thoughts): Direct and strong opening is </a:t>
            </a:r>
            <a:r>
              <a:rPr lang="en-US" dirty="0" smtClean="0">
                <a:solidFill>
                  <a:srgbClr val="FFFF00"/>
                </a:solidFill>
              </a:rPr>
              <a:t>best</a:t>
            </a:r>
          </a:p>
          <a:p>
            <a:r>
              <a:rPr lang="en-US" dirty="0">
                <a:solidFill>
                  <a:srgbClr val="FFFF00"/>
                </a:solidFill>
              </a:rPr>
              <a:t>7</a:t>
            </a:r>
            <a:r>
              <a:rPr lang="en-US" dirty="0" smtClean="0">
                <a:solidFill>
                  <a:srgbClr val="FFFF00"/>
                </a:solidFill>
              </a:rPr>
              <a:t>. </a:t>
            </a:r>
            <a:r>
              <a:rPr lang="en-US" dirty="0">
                <a:solidFill>
                  <a:srgbClr val="FFFF00"/>
                </a:solidFill>
              </a:rPr>
              <a:t>Wasted words--"very", </a:t>
            </a:r>
          </a:p>
          <a:p>
            <a:r>
              <a:rPr lang="en-US" dirty="0">
                <a:solidFill>
                  <a:srgbClr val="FFFF00"/>
                </a:solidFill>
              </a:rPr>
              <a:t>8</a:t>
            </a:r>
            <a:r>
              <a:rPr lang="en-US" dirty="0" smtClean="0">
                <a:solidFill>
                  <a:srgbClr val="FFFF00"/>
                </a:solidFill>
              </a:rPr>
              <a:t>. </a:t>
            </a:r>
            <a:r>
              <a:rPr lang="en-US" dirty="0">
                <a:solidFill>
                  <a:srgbClr val="FFFF00"/>
                </a:solidFill>
              </a:rPr>
              <a:t>Some people say....(wasted sentence)</a:t>
            </a:r>
          </a:p>
          <a:p>
            <a:r>
              <a:rPr lang="en-US" dirty="0">
                <a:solidFill>
                  <a:srgbClr val="FFFF00"/>
                </a:solidFill>
              </a:rPr>
              <a:t>9</a:t>
            </a:r>
            <a:r>
              <a:rPr lang="en-US" dirty="0" smtClean="0">
                <a:solidFill>
                  <a:srgbClr val="FFFF00"/>
                </a:solidFill>
              </a:rPr>
              <a:t>. </a:t>
            </a:r>
            <a:r>
              <a:rPr lang="en-US" dirty="0">
                <a:solidFill>
                  <a:srgbClr val="FFFF00"/>
                </a:solidFill>
              </a:rPr>
              <a:t>Last paragraph, No need to say "in conclusion" or "to finish this up" -redundant and unneeded. First para does not need "First of </a:t>
            </a:r>
            <a:r>
              <a:rPr lang="en-US" dirty="0" smtClean="0">
                <a:solidFill>
                  <a:srgbClr val="FFFF00"/>
                </a:solidFill>
              </a:rPr>
              <a:t>all“ (wasted words)</a:t>
            </a:r>
            <a:endParaRPr lang="en-US" dirty="0">
              <a:solidFill>
                <a:srgbClr val="FFFF00"/>
              </a:solidFill>
            </a:endParaRPr>
          </a:p>
          <a:p>
            <a:r>
              <a:rPr lang="en-US" dirty="0" smtClean="0">
                <a:solidFill>
                  <a:schemeClr val="bg1"/>
                </a:solidFill>
              </a:rPr>
              <a:t>10. </a:t>
            </a:r>
            <a:r>
              <a:rPr lang="en-US" dirty="0">
                <a:solidFill>
                  <a:schemeClr val="bg1"/>
                </a:solidFill>
              </a:rPr>
              <a:t>Sweeping statements that cannot be backed up</a:t>
            </a:r>
            <a:r>
              <a:rPr lang="en-US" dirty="0" smtClean="0">
                <a:solidFill>
                  <a:schemeClr val="bg1"/>
                </a:solidFill>
              </a:rPr>
              <a:t>.</a:t>
            </a:r>
          </a:p>
          <a:p>
            <a:r>
              <a:rPr lang="en-US" dirty="0" smtClean="0">
                <a:solidFill>
                  <a:schemeClr val="bg1"/>
                </a:solidFill>
              </a:rPr>
              <a:t>11. No </a:t>
            </a:r>
            <a:r>
              <a:rPr lang="en-US" dirty="0">
                <a:solidFill>
                  <a:schemeClr val="bg1"/>
                </a:solidFill>
              </a:rPr>
              <a:t>Contractions in </a:t>
            </a:r>
            <a:r>
              <a:rPr lang="en-US" dirty="0" smtClean="0">
                <a:solidFill>
                  <a:schemeClr val="bg1"/>
                </a:solidFill>
              </a:rPr>
              <a:t>EE295</a:t>
            </a:r>
            <a:endParaRPr lang="en-US" dirty="0">
              <a:solidFill>
                <a:schemeClr val="bg1"/>
              </a:solidFill>
            </a:endParaRPr>
          </a:p>
          <a:p>
            <a:r>
              <a:rPr lang="en-US" dirty="0">
                <a:solidFill>
                  <a:schemeClr val="bg1"/>
                </a:solidFill>
              </a:rPr>
              <a:t>12. Famous quotes at the beginning of the paper....Not necessary. Put at the end if you want....</a:t>
            </a:r>
          </a:p>
          <a:p>
            <a:r>
              <a:rPr lang="en-US" dirty="0">
                <a:solidFill>
                  <a:schemeClr val="bg1"/>
                </a:solidFill>
              </a:rPr>
              <a:t>13. Inexact, informal phrases:  "is all about..." "for sure",   </a:t>
            </a:r>
          </a:p>
          <a:p>
            <a:r>
              <a:rPr lang="en-US" dirty="0">
                <a:solidFill>
                  <a:schemeClr val="bg1"/>
                </a:solidFill>
              </a:rPr>
              <a:t>15. Firstly, Secondly,....not needed often</a:t>
            </a:r>
          </a:p>
          <a:p>
            <a:r>
              <a:rPr lang="en-US" dirty="0">
                <a:solidFill>
                  <a:schemeClr val="bg1"/>
                </a:solidFill>
              </a:rPr>
              <a:t>16. informal words like "from Scratch" instead of "</a:t>
            </a:r>
            <a:r>
              <a:rPr lang="en-US" dirty="0" smtClean="0">
                <a:solidFill>
                  <a:schemeClr val="bg1"/>
                </a:solidFill>
              </a:rPr>
              <a:t>original“</a:t>
            </a:r>
          </a:p>
          <a:p>
            <a:r>
              <a:rPr lang="en-US" dirty="0" smtClean="0">
                <a:solidFill>
                  <a:srgbClr val="FFFF00"/>
                </a:solidFill>
              </a:rPr>
              <a:t>17. </a:t>
            </a:r>
            <a:r>
              <a:rPr lang="en-US" dirty="0">
                <a:solidFill>
                  <a:srgbClr val="FFFF00"/>
                </a:solidFill>
              </a:rPr>
              <a:t>Every paper has a Descriptive Title&gt;  Not "homework or midterm or final paper</a:t>
            </a:r>
            <a:r>
              <a:rPr lang="en-US" dirty="0" smtClean="0">
                <a:solidFill>
                  <a:schemeClr val="bg1"/>
                </a:solidFill>
              </a:rPr>
              <a:t>"</a:t>
            </a:r>
            <a:endParaRPr lang="en-US" dirty="0">
              <a:solidFill>
                <a:schemeClr val="bg1"/>
              </a:solidFill>
            </a:endParaRPr>
          </a:p>
        </p:txBody>
      </p:sp>
      <p:sp>
        <p:nvSpPr>
          <p:cNvPr id="2" name="TextBox 1"/>
          <p:cNvSpPr txBox="1"/>
          <p:nvPr/>
        </p:nvSpPr>
        <p:spPr>
          <a:xfrm>
            <a:off x="544286" y="283029"/>
            <a:ext cx="8196943" cy="954107"/>
          </a:xfrm>
          <a:prstGeom prst="rect">
            <a:avLst/>
          </a:prstGeom>
          <a:noFill/>
        </p:spPr>
        <p:txBody>
          <a:bodyPr wrap="square" rtlCol="0">
            <a:spAutoFit/>
          </a:bodyPr>
          <a:lstStyle/>
          <a:p>
            <a:r>
              <a:rPr lang="en-US" sz="2800" dirty="0" smtClean="0">
                <a:solidFill>
                  <a:schemeClr val="bg1"/>
                </a:solidFill>
              </a:rPr>
              <a:t>Science vs Engineering Issues from Previous Submissions</a:t>
            </a:r>
            <a:endParaRPr lang="en-US" sz="2800" dirty="0">
              <a:solidFill>
                <a:schemeClr val="bg1"/>
              </a:solidFill>
            </a:endParaRPr>
          </a:p>
        </p:txBody>
      </p:sp>
    </p:spTree>
    <p:extLst>
      <p:ext uri="{BB962C8B-B14F-4D97-AF65-F5344CB8AC3E}">
        <p14:creationId xmlns:p14="http://schemas.microsoft.com/office/powerpoint/2010/main" val="39555675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4178" y="438668"/>
            <a:ext cx="9019822" cy="6740307"/>
          </a:xfrm>
          <a:prstGeom prst="rect">
            <a:avLst/>
          </a:prstGeom>
        </p:spPr>
        <p:txBody>
          <a:bodyPr wrap="square">
            <a:spAutoFit/>
          </a:bodyPr>
          <a:lstStyle/>
          <a:p>
            <a:r>
              <a:rPr lang="en-US" sz="2400" dirty="0">
                <a:solidFill>
                  <a:schemeClr val="bg1"/>
                </a:solidFill>
              </a:rPr>
              <a:t>Pete works for CISCO and is given his first major project from his Manager.  The project is a team effort and one week before the project is due, Pete finds out that Valeria has chosen to “copy and paste” a majority of her “background and introduction”.  Pete confronts Valeria and asks her to redo her paper without plagiarizing, but Valeria claims she is too busy .  She assures Pete that their Manager will never discover the plagiarism, and that, if he does, that she will take complete blame for it.</a:t>
            </a:r>
          </a:p>
          <a:p>
            <a:r>
              <a:rPr lang="en-US" sz="2400" dirty="0">
                <a:solidFill>
                  <a:schemeClr val="bg1"/>
                </a:solidFill>
              </a:rPr>
              <a:t>Pete finds himself in an extremely uncomfortable position.  He feels partly responsible for the plagiarism that he discovered; however, Valeria claims she will take all of the blame.  Should Pete talk to the Manager about the situation?</a:t>
            </a:r>
          </a:p>
          <a:p>
            <a:endParaRPr lang="en-US" sz="2400" dirty="0">
              <a:solidFill>
                <a:schemeClr val="bg1"/>
              </a:solidFill>
            </a:endParaRPr>
          </a:p>
          <a:p>
            <a:r>
              <a:rPr lang="en-US" sz="2400" dirty="0" smtClean="0">
                <a:solidFill>
                  <a:schemeClr val="bg1"/>
                </a:solidFill>
              </a:rPr>
              <a:t>What should Pete do </a:t>
            </a:r>
            <a:r>
              <a:rPr lang="en-US" sz="2400" dirty="0">
                <a:solidFill>
                  <a:schemeClr val="bg1"/>
                </a:solidFill>
              </a:rPr>
              <a:t>in this </a:t>
            </a:r>
            <a:r>
              <a:rPr lang="en-US" sz="2400" dirty="0" smtClean="0">
                <a:solidFill>
                  <a:schemeClr val="bg1"/>
                </a:solidFill>
              </a:rPr>
              <a:t>situation?</a:t>
            </a:r>
          </a:p>
          <a:p>
            <a:endParaRPr lang="en-US" sz="2400" dirty="0" smtClean="0">
              <a:solidFill>
                <a:schemeClr val="bg1"/>
              </a:solidFill>
            </a:endParaRPr>
          </a:p>
          <a:p>
            <a:r>
              <a:rPr lang="en-US" sz="2400" dirty="0" smtClean="0">
                <a:solidFill>
                  <a:schemeClr val="bg1"/>
                </a:solidFill>
              </a:rPr>
              <a:t>a. Clear </a:t>
            </a:r>
            <a:r>
              <a:rPr lang="en-US" sz="2400" dirty="0">
                <a:solidFill>
                  <a:schemeClr val="bg1"/>
                </a:solidFill>
              </a:rPr>
              <a:t>statement of Proposed </a:t>
            </a:r>
            <a:r>
              <a:rPr lang="en-US" sz="2400" dirty="0" smtClean="0">
                <a:solidFill>
                  <a:schemeClr val="bg1"/>
                </a:solidFill>
              </a:rPr>
              <a:t>Plan</a:t>
            </a:r>
          </a:p>
          <a:p>
            <a:r>
              <a:rPr lang="en-US" sz="2400" dirty="0" smtClean="0">
                <a:solidFill>
                  <a:schemeClr val="bg1"/>
                </a:solidFill>
              </a:rPr>
              <a:t>b</a:t>
            </a:r>
            <a:r>
              <a:rPr lang="en-US" sz="2400" dirty="0">
                <a:solidFill>
                  <a:schemeClr val="bg1"/>
                </a:solidFill>
              </a:rPr>
              <a:t>. </a:t>
            </a:r>
            <a:r>
              <a:rPr lang="en-US" sz="2400" dirty="0" smtClean="0">
                <a:solidFill>
                  <a:schemeClr val="bg1"/>
                </a:solidFill>
              </a:rPr>
              <a:t>Structured derivation of </a:t>
            </a:r>
            <a:r>
              <a:rPr lang="en-US" sz="2400" dirty="0">
                <a:solidFill>
                  <a:schemeClr val="bg1"/>
                </a:solidFill>
              </a:rPr>
              <a:t>the chosen plan (options, </a:t>
            </a:r>
            <a:r>
              <a:rPr lang="en-US" sz="2400" dirty="0" smtClean="0">
                <a:solidFill>
                  <a:schemeClr val="bg1"/>
                </a:solidFill>
              </a:rPr>
              <a:t>selection criteria)</a:t>
            </a:r>
          </a:p>
          <a:p>
            <a:endParaRPr lang="en-US" sz="2400" dirty="0"/>
          </a:p>
        </p:txBody>
      </p:sp>
      <p:sp>
        <p:nvSpPr>
          <p:cNvPr id="3" name="TextBox 2"/>
          <p:cNvSpPr txBox="1"/>
          <p:nvPr/>
        </p:nvSpPr>
        <p:spPr>
          <a:xfrm>
            <a:off x="1241779" y="0"/>
            <a:ext cx="6062132" cy="461665"/>
          </a:xfrm>
          <a:prstGeom prst="rect">
            <a:avLst/>
          </a:prstGeom>
          <a:noFill/>
        </p:spPr>
        <p:txBody>
          <a:bodyPr wrap="square" rtlCol="0">
            <a:spAutoFit/>
          </a:bodyPr>
          <a:lstStyle/>
          <a:p>
            <a:pPr algn="ctr"/>
            <a:r>
              <a:rPr lang="en-US" sz="2400" dirty="0" smtClean="0">
                <a:solidFill>
                  <a:schemeClr val="bg1"/>
                </a:solidFill>
              </a:rPr>
              <a:t>In Class Writing Assignment #1</a:t>
            </a:r>
            <a:endParaRPr lang="en-US" sz="2400" dirty="0">
              <a:solidFill>
                <a:schemeClr val="bg1"/>
              </a:solidFill>
            </a:endParaRPr>
          </a:p>
        </p:txBody>
      </p:sp>
    </p:spTree>
    <p:extLst>
      <p:ext uri="{BB962C8B-B14F-4D97-AF65-F5344CB8AC3E}">
        <p14:creationId xmlns:p14="http://schemas.microsoft.com/office/powerpoint/2010/main" val="1313421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6" y="217231"/>
            <a:ext cx="7886700" cy="886159"/>
          </a:xfrm>
        </p:spPr>
        <p:txBody>
          <a:bodyPr>
            <a:normAutofit fontScale="90000"/>
          </a:bodyPr>
          <a:lstStyle/>
          <a:p>
            <a:r>
              <a:rPr lang="en-US" dirty="0" smtClean="0"/>
              <a:t>Plagiarism In Class Assignment</a:t>
            </a:r>
            <a:endParaRPr lang="en-US" dirty="0"/>
          </a:p>
        </p:txBody>
      </p:sp>
      <p:sp>
        <p:nvSpPr>
          <p:cNvPr id="3" name="Content Placeholder 2"/>
          <p:cNvSpPr>
            <a:spLocks noGrp="1"/>
          </p:cNvSpPr>
          <p:nvPr>
            <p:ph idx="1"/>
          </p:nvPr>
        </p:nvSpPr>
        <p:spPr>
          <a:xfrm>
            <a:off x="555914" y="1284561"/>
            <a:ext cx="7886700" cy="5157803"/>
          </a:xfrm>
        </p:spPr>
        <p:txBody>
          <a:bodyPr>
            <a:normAutofit fontScale="92500" lnSpcReduction="10000"/>
          </a:bodyPr>
          <a:lstStyle/>
          <a:p>
            <a:r>
              <a:rPr lang="en-US" dirty="0" smtClean="0"/>
              <a:t>Write a 200-300 word paper to describe what Pete should do in this situation.</a:t>
            </a:r>
          </a:p>
          <a:p>
            <a:endParaRPr lang="en-US" dirty="0"/>
          </a:p>
          <a:p>
            <a:pPr marL="457200" indent="-457200">
              <a:buAutoNum type="arabicPeriod"/>
            </a:pPr>
            <a:r>
              <a:rPr lang="en-US" dirty="0" smtClean="0"/>
              <a:t>Use your 6 step process to prepare (do not just start writing, plan out your work)</a:t>
            </a:r>
          </a:p>
          <a:p>
            <a:pPr marL="800100" lvl="1" indent="-342900">
              <a:buAutoNum type="alphaLcPeriod"/>
            </a:pPr>
            <a:r>
              <a:rPr lang="en-US" dirty="0" smtClean="0"/>
              <a:t>Who is the audience?</a:t>
            </a:r>
          </a:p>
          <a:p>
            <a:pPr marL="800100" lvl="1" indent="-342900">
              <a:buAutoNum type="alphaLcPeriod"/>
            </a:pPr>
            <a:r>
              <a:rPr lang="en-US" dirty="0" smtClean="0"/>
              <a:t>Key thoughts on the issues</a:t>
            </a:r>
          </a:p>
          <a:p>
            <a:pPr marL="800100" lvl="1" indent="-342900">
              <a:buAutoNum type="alphaLcPeriod"/>
            </a:pPr>
            <a:r>
              <a:rPr lang="en-US" dirty="0" smtClean="0"/>
              <a:t>Structure your work before writing </a:t>
            </a:r>
          </a:p>
          <a:p>
            <a:pPr marL="800100" lvl="1" indent="-342900">
              <a:buAutoNum type="alphaLcPeriod"/>
            </a:pPr>
            <a:r>
              <a:rPr lang="en-US" dirty="0" smtClean="0"/>
              <a:t>Develop your structure (Intro, body with support, conclusion)</a:t>
            </a:r>
          </a:p>
          <a:p>
            <a:pPr marL="800100" lvl="1" indent="-342900">
              <a:buAutoNum type="alphaLcPeriod"/>
            </a:pPr>
            <a:endParaRPr lang="en-US" dirty="0"/>
          </a:p>
          <a:p>
            <a:pPr marL="342900" indent="-342900">
              <a:buAutoNum type="arabicPeriod"/>
            </a:pPr>
            <a:r>
              <a:rPr lang="en-US" dirty="0" smtClean="0"/>
              <a:t>Remember to incorporate the appropriate grammar items</a:t>
            </a:r>
          </a:p>
          <a:p>
            <a:pPr marL="800100" lvl="1" indent="-342900">
              <a:buAutoNum type="alphaLcPeriod"/>
            </a:pPr>
            <a:r>
              <a:rPr lang="en-US" dirty="0" smtClean="0"/>
              <a:t>No personal pronouns—”I, we, it, they, </a:t>
            </a:r>
            <a:r>
              <a:rPr lang="en-US" dirty="0" err="1" smtClean="0"/>
              <a:t>etc</a:t>
            </a:r>
            <a:r>
              <a:rPr lang="en-US" dirty="0" smtClean="0"/>
              <a:t>”</a:t>
            </a:r>
          </a:p>
          <a:p>
            <a:pPr marL="800100" lvl="1" indent="-342900">
              <a:buAutoNum type="alphaLcPeriod"/>
            </a:pPr>
            <a:r>
              <a:rPr lang="en-US" dirty="0" smtClean="0"/>
              <a:t>Avoid passive voice</a:t>
            </a:r>
          </a:p>
          <a:p>
            <a:pPr marL="800100" lvl="1" indent="-342900">
              <a:buAutoNum type="alphaLcPeriod"/>
            </a:pPr>
            <a:r>
              <a:rPr lang="en-US" dirty="0" smtClean="0"/>
              <a:t>Well structured paragraphs with ONE topic sentence per.. </a:t>
            </a:r>
          </a:p>
          <a:p>
            <a:pPr marL="342900" indent="-342900">
              <a:buAutoNum type="arabicPeriod"/>
            </a:pPr>
            <a:r>
              <a:rPr lang="en-US" dirty="0" smtClean="0"/>
              <a:t>Concise, simple statements with good flow (300 words = 1 page)</a:t>
            </a:r>
          </a:p>
          <a:p>
            <a:pPr marL="342900" indent="-342900">
              <a:buAutoNum type="arabicPeriod"/>
            </a:pPr>
            <a:r>
              <a:rPr lang="en-US" dirty="0" smtClean="0"/>
              <a:t>Write Name and ID number on top of sheet and turn in</a:t>
            </a:r>
            <a:endParaRPr lang="en-US" dirty="0"/>
          </a:p>
        </p:txBody>
      </p:sp>
    </p:spTree>
    <p:extLst>
      <p:ext uri="{BB962C8B-B14F-4D97-AF65-F5344CB8AC3E}">
        <p14:creationId xmlns:p14="http://schemas.microsoft.com/office/powerpoint/2010/main" val="13952259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DB126CB-D441-464B-B99B-340F3E68FEA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9100</TotalTime>
  <Words>2243</Words>
  <Application>Microsoft Office PowerPoint</Application>
  <PresentationFormat>On-screen Show (4:3)</PresentationFormat>
  <Paragraphs>395</Paragraphs>
  <Slides>39</Slides>
  <Notes>2</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39</vt:i4>
      </vt:variant>
    </vt:vector>
  </HeadingPairs>
  <TitlesOfParts>
    <vt:vector size="53" baseType="lpstr">
      <vt:lpstr>Arial</vt:lpstr>
      <vt:lpstr>Calibri</vt:lpstr>
      <vt:lpstr>SJSU Spartan Bold</vt:lpstr>
      <vt:lpstr>Helvetica Neue</vt:lpstr>
      <vt:lpstr>SJSU Spartan Regular</vt:lpstr>
      <vt:lpstr>SJSU-Standard-PPT (5)</vt:lpstr>
      <vt:lpstr>Cover Slides</vt:lpstr>
      <vt:lpstr>Title Slides</vt:lpstr>
      <vt:lpstr>Bumper Slides</vt:lpstr>
      <vt:lpstr>Section Headers</vt:lpstr>
      <vt:lpstr>White Content Slides</vt:lpstr>
      <vt:lpstr>Blue Content Slides</vt:lpstr>
      <vt:lpstr>Image Slides</vt:lpstr>
      <vt:lpstr>Charts</vt:lpstr>
      <vt:lpstr>EE 295</vt:lpstr>
      <vt:lpstr>PowerPoint Presentation</vt:lpstr>
      <vt:lpstr>PowerPoint Presentation</vt:lpstr>
      <vt:lpstr>PowerPoint Presentation</vt:lpstr>
      <vt:lpstr>PowerPoint Presentation</vt:lpstr>
      <vt:lpstr>Areas for Focus</vt:lpstr>
      <vt:lpstr>PowerPoint Presentation</vt:lpstr>
      <vt:lpstr>PowerPoint Presentation</vt:lpstr>
      <vt:lpstr>Plagiarism In Class Assignment</vt:lpstr>
      <vt:lpstr>Analysis</vt:lpstr>
      <vt:lpstr>Structured Response</vt:lpstr>
      <vt:lpstr>Semester Major Items…..(subject to modification)</vt:lpstr>
      <vt:lpstr>A Progressive Process</vt:lpstr>
      <vt:lpstr>PowerPoint Presentation</vt:lpstr>
      <vt:lpstr>Topic Areas</vt:lpstr>
      <vt:lpstr>The Opportunity (1)</vt:lpstr>
      <vt:lpstr>The Opportunity (2) </vt:lpstr>
      <vt:lpstr>The Industry</vt:lpstr>
      <vt:lpstr>An Example: Vertical Wireless Location </vt:lpstr>
      <vt:lpstr>Altitude Service Components</vt:lpstr>
      <vt:lpstr>For Sep 12:  Turn In Online</vt:lpstr>
      <vt:lpstr>For Sep 17: Discuss in  Class</vt:lpstr>
      <vt:lpstr>Tech Descriptive Writing:  Blockchain Description  </vt:lpstr>
      <vt:lpstr>PowerPoint Presentation</vt:lpstr>
      <vt:lpstr>Blockchain Discussion Items</vt:lpstr>
      <vt:lpstr>Out of Class Writing Assignment #2</vt:lpstr>
      <vt:lpstr>Ch 3: Impact of Technology (Moriarty)</vt:lpstr>
      <vt:lpstr>In Class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177</cp:revision>
  <cp:lastPrinted>2018-09-11T15:49:40Z</cp:lastPrinted>
  <dcterms:created xsi:type="dcterms:W3CDTF">2017-08-23T13:02:48Z</dcterms:created>
  <dcterms:modified xsi:type="dcterms:W3CDTF">2019-09-13T02:13:30Z</dcterms:modified>
</cp:coreProperties>
</file>